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53"/>
  </p:notesMasterIdLst>
  <p:handoutMasterIdLst>
    <p:handoutMasterId r:id="rId54"/>
  </p:handoutMasterIdLst>
  <p:sldIdLst>
    <p:sldId id="1125" r:id="rId5"/>
    <p:sldId id="738" r:id="rId6"/>
    <p:sldId id="1238" r:id="rId7"/>
    <p:sldId id="262" r:id="rId8"/>
    <p:sldId id="1126" r:id="rId9"/>
    <p:sldId id="2134804421" r:id="rId10"/>
    <p:sldId id="2134804416" r:id="rId11"/>
    <p:sldId id="744" r:id="rId12"/>
    <p:sldId id="745" r:id="rId13"/>
    <p:sldId id="746" r:id="rId14"/>
    <p:sldId id="747" r:id="rId15"/>
    <p:sldId id="2134804422" r:id="rId16"/>
    <p:sldId id="723" r:id="rId17"/>
    <p:sldId id="2134804423" r:id="rId18"/>
    <p:sldId id="694" r:id="rId19"/>
    <p:sldId id="2134804417" r:id="rId20"/>
    <p:sldId id="498" r:id="rId21"/>
    <p:sldId id="472" r:id="rId22"/>
    <p:sldId id="358" r:id="rId23"/>
    <p:sldId id="583" r:id="rId24"/>
    <p:sldId id="2134804424" r:id="rId25"/>
    <p:sldId id="325" r:id="rId26"/>
    <p:sldId id="696" r:id="rId27"/>
    <p:sldId id="697" r:id="rId28"/>
    <p:sldId id="2134804425" r:id="rId29"/>
    <p:sldId id="760" r:id="rId30"/>
    <p:sldId id="758" r:id="rId31"/>
    <p:sldId id="591" r:id="rId32"/>
    <p:sldId id="2134804426" r:id="rId33"/>
    <p:sldId id="1145" r:id="rId34"/>
    <p:sldId id="1224" r:id="rId35"/>
    <p:sldId id="1203" r:id="rId36"/>
    <p:sldId id="1221" r:id="rId37"/>
    <p:sldId id="1239" r:id="rId38"/>
    <p:sldId id="1240" r:id="rId39"/>
    <p:sldId id="2134804427" r:id="rId40"/>
    <p:sldId id="1256" r:id="rId41"/>
    <p:sldId id="353" r:id="rId42"/>
    <p:sldId id="354" r:id="rId43"/>
    <p:sldId id="359" r:id="rId44"/>
    <p:sldId id="2134804418" r:id="rId45"/>
    <p:sldId id="2134804419" r:id="rId46"/>
    <p:sldId id="2134804420" r:id="rId47"/>
    <p:sldId id="1268" r:id="rId48"/>
    <p:sldId id="1152" r:id="rId49"/>
    <p:sldId id="1247" r:id="rId50"/>
    <p:sldId id="1098" r:id="rId51"/>
    <p:sldId id="2134804414" r:id="rId52"/>
  </p:sldIdLst>
  <p:sldSz cx="12192000" cy="6858000"/>
  <p:notesSz cx="6858000" cy="9144000"/>
  <p:custDataLst>
    <p:tags r:id="rId5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FF9A01"/>
    <a:srgbClr val="D5FC79"/>
    <a:srgbClr val="FFD579"/>
    <a:srgbClr val="E1ECF3"/>
    <a:srgbClr val="005493"/>
    <a:srgbClr val="232E3E"/>
    <a:srgbClr val="FF7E79"/>
    <a:srgbClr val="008F00"/>
    <a:srgbClr val="C9D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0" autoAdjust="0"/>
    <p:restoredTop sz="81678" autoAdjust="0"/>
  </p:normalViewPr>
  <p:slideViewPr>
    <p:cSldViewPr snapToGrid="0">
      <p:cViewPr varScale="1">
        <p:scale>
          <a:sx n="111" d="100"/>
          <a:sy n="111" d="100"/>
        </p:scale>
        <p:origin x="240" y="488"/>
      </p:cViewPr>
      <p:guideLst>
        <p:guide orient="horz"/>
        <p:guide pos="839"/>
      </p:guideLst>
    </p:cSldViewPr>
  </p:slideViewPr>
  <p:outlineViewPr>
    <p:cViewPr>
      <p:scale>
        <a:sx n="33" d="100"/>
        <a:sy n="33" d="100"/>
      </p:scale>
      <p:origin x="0" y="-51744"/>
    </p:cViewPr>
  </p:outlineViewPr>
  <p:notesTextViewPr>
    <p:cViewPr>
      <p:scale>
        <a:sx n="185" d="100"/>
        <a:sy n="185" d="100"/>
      </p:scale>
      <p:origin x="0" y="0"/>
    </p:cViewPr>
  </p:notesTextViewPr>
  <p:sorterViewPr>
    <p:cViewPr>
      <p:scale>
        <a:sx n="90" d="100"/>
        <a:sy n="90" d="100"/>
      </p:scale>
      <p:origin x="0" y="0"/>
    </p:cViewPr>
  </p:sorterViewPr>
  <p:notesViewPr>
    <p:cSldViewPr snapToGrid="0">
      <p:cViewPr varScale="1">
        <p:scale>
          <a:sx n="173" d="100"/>
          <a:sy n="173" d="100"/>
        </p:scale>
        <p:origin x="424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umit\Documents\Meetings\2018%20HiPer\Scalibitl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umit\Documents\Meetings\2018%20HiPer\Scalibitl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02048702245553"/>
          <c:y val="2.4199444563909465E-2"/>
          <c:w val="0.8226633454257708"/>
          <c:h val="0.86552366797204427"/>
        </c:manualLayout>
      </c:layout>
      <c:scatterChart>
        <c:scatterStyle val="smoothMarker"/>
        <c:varyColors val="0"/>
        <c:ser>
          <c:idx val="1"/>
          <c:order val="0"/>
          <c:tx>
            <c:strRef>
              <c:f>Sheet1!$D$2</c:f>
              <c:strCache>
                <c:ptCount val="1"/>
                <c:pt idx="0">
                  <c:v>Sys/Code A</c:v>
                </c:pt>
              </c:strCache>
            </c:strRef>
          </c:tx>
          <c:spPr>
            <a:ln w="50800" cap="rnd">
              <a:solidFill>
                <a:srgbClr val="FF0000"/>
              </a:solidFill>
              <a:round/>
            </a:ln>
            <a:effectLst/>
          </c:spPr>
          <c:marker>
            <c:symbol val="none"/>
          </c:marker>
          <c:xVal>
            <c:numRef>
              <c:f>Sheet1!$A$3:$A$23</c:f>
              <c:numCache>
                <c:formatCode>General</c:formatCode>
                <c:ptCount val="21"/>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pt idx="17">
                  <c:v>131072</c:v>
                </c:pt>
                <c:pt idx="18">
                  <c:v>262144</c:v>
                </c:pt>
                <c:pt idx="19">
                  <c:v>524288</c:v>
                </c:pt>
                <c:pt idx="20">
                  <c:v>1048576</c:v>
                </c:pt>
              </c:numCache>
            </c:numRef>
          </c:xVal>
          <c:yVal>
            <c:numRef>
              <c:f>Sheet1!$D$3:$D$23</c:f>
              <c:numCache>
                <c:formatCode>0.00</c:formatCode>
                <c:ptCount val="21"/>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pt idx="17">
                  <c:v>131072</c:v>
                </c:pt>
                <c:pt idx="18">
                  <c:v>262144</c:v>
                </c:pt>
                <c:pt idx="19">
                  <c:v>524288</c:v>
                </c:pt>
                <c:pt idx="20">
                  <c:v>1048576</c:v>
                </c:pt>
              </c:numCache>
            </c:numRef>
          </c:yVal>
          <c:smooth val="1"/>
          <c:extLst>
            <c:ext xmlns:c16="http://schemas.microsoft.com/office/drawing/2014/chart" uri="{C3380CC4-5D6E-409C-BE32-E72D297353CC}">
              <c16:uniqueId val="{00000000-8D9E-E241-9DA9-20B54F98B0A4}"/>
            </c:ext>
          </c:extLst>
        </c:ser>
        <c:ser>
          <c:idx val="2"/>
          <c:order val="1"/>
          <c:tx>
            <c:strRef>
              <c:f>Sheet1!$E$2</c:f>
              <c:strCache>
                <c:ptCount val="1"/>
                <c:pt idx="0">
                  <c:v>Sys/Code B</c:v>
                </c:pt>
              </c:strCache>
            </c:strRef>
          </c:tx>
          <c:spPr>
            <a:ln w="50800" cap="rnd">
              <a:solidFill>
                <a:srgbClr val="0070C0"/>
              </a:solidFill>
              <a:round/>
            </a:ln>
            <a:effectLst/>
          </c:spPr>
          <c:marker>
            <c:symbol val="none"/>
          </c:marker>
          <c:xVal>
            <c:numRef>
              <c:f>Sheet1!$A$3:$A$23</c:f>
              <c:numCache>
                <c:formatCode>General</c:formatCode>
                <c:ptCount val="21"/>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pt idx="17">
                  <c:v>131072</c:v>
                </c:pt>
                <c:pt idx="18">
                  <c:v>262144</c:v>
                </c:pt>
                <c:pt idx="19">
                  <c:v>524288</c:v>
                </c:pt>
                <c:pt idx="20">
                  <c:v>1048576</c:v>
                </c:pt>
              </c:numCache>
            </c:numRef>
          </c:xVal>
          <c:yVal>
            <c:numRef>
              <c:f>Sheet1!$E$3:$E$23</c:f>
              <c:numCache>
                <c:formatCode>0.00</c:formatCode>
                <c:ptCount val="21"/>
                <c:pt idx="0">
                  <c:v>1</c:v>
                </c:pt>
                <c:pt idx="1">
                  <c:v>1.99990000499975</c:v>
                </c:pt>
                <c:pt idx="2">
                  <c:v>3.9994000899865019</c:v>
                </c:pt>
                <c:pt idx="3">
                  <c:v>7.9972009796571202</c:v>
                </c:pt>
                <c:pt idx="4">
                  <c:v>15.988008993255059</c:v>
                </c:pt>
                <c:pt idx="5">
                  <c:v>31.950476761020415</c:v>
                </c:pt>
                <c:pt idx="6">
                  <c:v>63.799033045905389</c:v>
                </c:pt>
                <c:pt idx="7">
                  <c:v>127.19232871267451</c:v>
                </c:pt>
                <c:pt idx="8">
                  <c:v>252.77709207603061</c:v>
                </c:pt>
                <c:pt idx="9">
                  <c:v>499.24430793232904</c:v>
                </c:pt>
                <c:pt idx="10">
                  <c:v>974.17114588783704</c:v>
                </c:pt>
                <c:pt idx="11">
                  <c:v>1857.8491404726265</c:v>
                </c:pt>
                <c:pt idx="12">
                  <c:v>3399.8754928408384</c:v>
                </c:pt>
                <c:pt idx="13">
                  <c:v>5811.7839026639704</c:v>
                </c:pt>
                <c:pt idx="14">
                  <c:v>9006.4040898221701</c:v>
                </c:pt>
                <c:pt idx="15">
                  <c:v>12419.883639395834</c:v>
                </c:pt>
                <c:pt idx="16">
                  <c:v>15323.785584848307</c:v>
                </c:pt>
                <c:pt idx="17">
                  <c:v>17352.370739586022</c:v>
                </c:pt>
                <c:pt idx="18">
                  <c:v>18582.350084886031</c:v>
                </c:pt>
                <c:pt idx="19">
                  <c:v>19265.130344836452</c:v>
                </c:pt>
                <c:pt idx="20">
                  <c:v>19625.688416816789</c:v>
                </c:pt>
              </c:numCache>
            </c:numRef>
          </c:yVal>
          <c:smooth val="1"/>
          <c:extLst>
            <c:ext xmlns:c16="http://schemas.microsoft.com/office/drawing/2014/chart" uri="{C3380CC4-5D6E-409C-BE32-E72D297353CC}">
              <c16:uniqueId val="{00000001-8D9E-E241-9DA9-20B54F98B0A4}"/>
            </c:ext>
          </c:extLst>
        </c:ser>
        <c:dLbls>
          <c:showLegendKey val="0"/>
          <c:showVal val="0"/>
          <c:showCatName val="0"/>
          <c:showSerName val="0"/>
          <c:showPercent val="0"/>
          <c:showBubbleSize val="0"/>
        </c:dLbls>
        <c:axId val="345390351"/>
        <c:axId val="308755071"/>
      </c:scatterChart>
      <c:valAx>
        <c:axId val="345390351"/>
        <c:scaling>
          <c:logBase val="10"/>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Number of Processors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08755071"/>
        <c:crosses val="autoZero"/>
        <c:crossBetween val="midCat"/>
      </c:valAx>
      <c:valAx>
        <c:axId val="30875507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Speedup</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45390351"/>
        <c:crosses val="autoZero"/>
        <c:crossBetween val="midCat"/>
      </c:valAx>
      <c:spPr>
        <a:noFill/>
        <a:ln>
          <a:noFill/>
        </a:ln>
        <a:effectLst/>
      </c:spPr>
    </c:plotArea>
    <c:legend>
      <c:legendPos val="b"/>
      <c:layout>
        <c:manualLayout>
          <c:xMode val="edge"/>
          <c:yMode val="edge"/>
          <c:x val="0.15608026703668409"/>
          <c:y val="5.8589357136296455E-2"/>
          <c:w val="0.25584254197524675"/>
          <c:h val="0.174540125750453"/>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81795587653455"/>
          <c:y val="2.4199363732767761E-2"/>
          <c:w val="0.8226633454257708"/>
          <c:h val="0.86552366797204427"/>
        </c:manualLayout>
      </c:layout>
      <c:scatterChart>
        <c:scatterStyle val="smoothMarker"/>
        <c:varyColors val="0"/>
        <c:ser>
          <c:idx val="1"/>
          <c:order val="0"/>
          <c:tx>
            <c:strRef>
              <c:f>Sheet1!$D$2</c:f>
              <c:strCache>
                <c:ptCount val="1"/>
                <c:pt idx="0">
                  <c:v>Sys/Alg A</c:v>
                </c:pt>
              </c:strCache>
            </c:strRef>
          </c:tx>
          <c:spPr>
            <a:ln w="50800" cap="rnd">
              <a:solidFill>
                <a:srgbClr val="FF0000"/>
              </a:solidFill>
              <a:round/>
            </a:ln>
            <a:effectLst/>
          </c:spPr>
          <c:marker>
            <c:symbol val="none"/>
          </c:marker>
          <c:xVal>
            <c:numRef>
              <c:f>Sheet1!$A$3:$A$23</c:f>
              <c:numCache>
                <c:formatCode>General</c:formatCode>
                <c:ptCount val="21"/>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pt idx="17">
                  <c:v>131072</c:v>
                </c:pt>
                <c:pt idx="18">
                  <c:v>262144</c:v>
                </c:pt>
                <c:pt idx="19">
                  <c:v>524288</c:v>
                </c:pt>
                <c:pt idx="20">
                  <c:v>1048576</c:v>
                </c:pt>
              </c:numCache>
            </c:numRef>
          </c:xVal>
          <c:yVal>
            <c:numRef>
              <c:f>Sheet1!$B$3:$B$23</c:f>
              <c:numCache>
                <c:formatCode>0.00</c:formatCode>
                <c:ptCount val="21"/>
                <c:pt idx="0">
                  <c:v>1000000</c:v>
                </c:pt>
                <c:pt idx="1">
                  <c:v>500000</c:v>
                </c:pt>
                <c:pt idx="2">
                  <c:v>250000</c:v>
                </c:pt>
                <c:pt idx="3">
                  <c:v>125000</c:v>
                </c:pt>
                <c:pt idx="4">
                  <c:v>62500</c:v>
                </c:pt>
                <c:pt idx="5">
                  <c:v>31250</c:v>
                </c:pt>
                <c:pt idx="6">
                  <c:v>15625</c:v>
                </c:pt>
                <c:pt idx="7">
                  <c:v>7812.5</c:v>
                </c:pt>
                <c:pt idx="8">
                  <c:v>3906.25</c:v>
                </c:pt>
                <c:pt idx="9">
                  <c:v>1953.125</c:v>
                </c:pt>
                <c:pt idx="10">
                  <c:v>976.5625</c:v>
                </c:pt>
                <c:pt idx="11">
                  <c:v>488.28125</c:v>
                </c:pt>
                <c:pt idx="12">
                  <c:v>244.140625</c:v>
                </c:pt>
                <c:pt idx="13">
                  <c:v>122.0703125</c:v>
                </c:pt>
                <c:pt idx="14">
                  <c:v>61.03515625</c:v>
                </c:pt>
                <c:pt idx="15">
                  <c:v>30.517578125</c:v>
                </c:pt>
                <c:pt idx="16">
                  <c:v>15.2587890625</c:v>
                </c:pt>
                <c:pt idx="17">
                  <c:v>7.62939453125</c:v>
                </c:pt>
                <c:pt idx="18">
                  <c:v>3.814697265625</c:v>
                </c:pt>
                <c:pt idx="19">
                  <c:v>1.9073486328125</c:v>
                </c:pt>
                <c:pt idx="20">
                  <c:v>0.95367431640625</c:v>
                </c:pt>
              </c:numCache>
            </c:numRef>
          </c:yVal>
          <c:smooth val="1"/>
          <c:extLst>
            <c:ext xmlns:c16="http://schemas.microsoft.com/office/drawing/2014/chart" uri="{C3380CC4-5D6E-409C-BE32-E72D297353CC}">
              <c16:uniqueId val="{00000000-22D3-4D42-A6E5-7C52BC0CC77A}"/>
            </c:ext>
          </c:extLst>
        </c:ser>
        <c:ser>
          <c:idx val="2"/>
          <c:order val="1"/>
          <c:tx>
            <c:strRef>
              <c:f>Sheet1!$E$2</c:f>
              <c:strCache>
                <c:ptCount val="1"/>
                <c:pt idx="0">
                  <c:v>Sys/Alg B</c:v>
                </c:pt>
              </c:strCache>
            </c:strRef>
          </c:tx>
          <c:spPr>
            <a:ln w="50800" cap="rnd">
              <a:solidFill>
                <a:srgbClr val="0070C0"/>
              </a:solidFill>
              <a:round/>
            </a:ln>
            <a:effectLst/>
          </c:spPr>
          <c:marker>
            <c:symbol val="none"/>
          </c:marker>
          <c:xVal>
            <c:numRef>
              <c:f>Sheet1!$A$3:$A$23</c:f>
              <c:numCache>
                <c:formatCode>General</c:formatCode>
                <c:ptCount val="21"/>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8192</c:v>
                </c:pt>
                <c:pt idx="14">
                  <c:v>16384</c:v>
                </c:pt>
                <c:pt idx="15">
                  <c:v>32768</c:v>
                </c:pt>
                <c:pt idx="16">
                  <c:v>65536</c:v>
                </c:pt>
                <c:pt idx="17">
                  <c:v>131072</c:v>
                </c:pt>
                <c:pt idx="18">
                  <c:v>262144</c:v>
                </c:pt>
                <c:pt idx="19">
                  <c:v>524288</c:v>
                </c:pt>
                <c:pt idx="20">
                  <c:v>1048576</c:v>
                </c:pt>
              </c:numCache>
            </c:numRef>
          </c:xVal>
          <c:yVal>
            <c:numRef>
              <c:f>Sheet1!$C$3:$C$23</c:f>
              <c:numCache>
                <c:formatCode>0.00</c:formatCode>
                <c:ptCount val="21"/>
                <c:pt idx="0">
                  <c:v>1000</c:v>
                </c:pt>
                <c:pt idx="1">
                  <c:v>500.02500000000003</c:v>
                </c:pt>
                <c:pt idx="2">
                  <c:v>250.03750000000002</c:v>
                </c:pt>
                <c:pt idx="3">
                  <c:v>125.04375</c:v>
                </c:pt>
                <c:pt idx="4">
                  <c:v>62.546875</c:v>
                </c:pt>
                <c:pt idx="5">
                  <c:v>31.298437500000002</c:v>
                </c:pt>
                <c:pt idx="6">
                  <c:v>15.674218750000001</c:v>
                </c:pt>
                <c:pt idx="7">
                  <c:v>7.8621093750000002</c:v>
                </c:pt>
                <c:pt idx="8">
                  <c:v>3.9560546875</c:v>
                </c:pt>
                <c:pt idx="9">
                  <c:v>2.0030273437499999</c:v>
                </c:pt>
                <c:pt idx="10">
                  <c:v>1.0265136718750001</c:v>
                </c:pt>
                <c:pt idx="11">
                  <c:v>0.53825683593750007</c:v>
                </c:pt>
                <c:pt idx="12">
                  <c:v>0.29412841796875</c:v>
                </c:pt>
                <c:pt idx="13">
                  <c:v>0.17206420898437502</c:v>
                </c:pt>
                <c:pt idx="14">
                  <c:v>0.11103210449218751</c:v>
                </c:pt>
                <c:pt idx="15">
                  <c:v>8.0516052246093761E-2</c:v>
                </c:pt>
                <c:pt idx="16">
                  <c:v>6.5258026123046875E-2</c:v>
                </c:pt>
                <c:pt idx="17">
                  <c:v>5.7629013061523439E-2</c:v>
                </c:pt>
                <c:pt idx="18">
                  <c:v>5.3814506530761724E-2</c:v>
                </c:pt>
                <c:pt idx="19">
                  <c:v>5.1907253265380864E-2</c:v>
                </c:pt>
                <c:pt idx="20">
                  <c:v>5.095362663269043E-2</c:v>
                </c:pt>
              </c:numCache>
            </c:numRef>
          </c:yVal>
          <c:smooth val="1"/>
          <c:extLst>
            <c:ext xmlns:c16="http://schemas.microsoft.com/office/drawing/2014/chart" uri="{C3380CC4-5D6E-409C-BE32-E72D297353CC}">
              <c16:uniqueId val="{00000001-22D3-4D42-A6E5-7C52BC0CC77A}"/>
            </c:ext>
          </c:extLst>
        </c:ser>
        <c:dLbls>
          <c:showLegendKey val="0"/>
          <c:showVal val="0"/>
          <c:showCatName val="0"/>
          <c:showSerName val="0"/>
          <c:showPercent val="0"/>
          <c:showBubbleSize val="0"/>
        </c:dLbls>
        <c:axId val="345390351"/>
        <c:axId val="308755071"/>
      </c:scatterChart>
      <c:valAx>
        <c:axId val="345390351"/>
        <c:scaling>
          <c:logBase val="10"/>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Number of Processors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08755071"/>
        <c:crosses val="autoZero"/>
        <c:crossBetween val="midCat"/>
      </c:valAx>
      <c:valAx>
        <c:axId val="308755071"/>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Executioin Time</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45390351"/>
        <c:crosses val="autoZero"/>
        <c:crossBetween val="midCat"/>
      </c:valAx>
      <c:spPr>
        <a:noFill/>
        <a:ln>
          <a:noFill/>
        </a:ln>
        <a:effectLst/>
      </c:spPr>
    </c:plotArea>
    <c:legend>
      <c:legendPos val="b"/>
      <c:layout>
        <c:manualLayout>
          <c:xMode val="edge"/>
          <c:yMode val="edge"/>
          <c:x val="0.65431098182790848"/>
          <c:y val="5.434757558804619E-2"/>
          <c:w val="0.25584254197524675"/>
          <c:h val="0.174540125750453"/>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0F602-A06C-664D-8938-356ABDD3EB7F}" type="doc">
      <dgm:prSet loTypeId="urn:microsoft.com/office/officeart/2005/8/layout/venn1" loCatId="" qsTypeId="urn:microsoft.com/office/officeart/2005/8/quickstyle/simple1" qsCatId="simple" csTypeId="urn:microsoft.com/office/officeart/2005/8/colors/accent1_2" csCatId="accent1" phldr="1"/>
      <dgm:spPr/>
    </dgm:pt>
    <dgm:pt modelId="{9FF00499-6555-474B-B747-ECF233C6138D}">
      <dgm:prSet phldrT="[Text]" custT="1"/>
      <dgm:spPr>
        <a:solidFill>
          <a:srgbClr val="D5FC79">
            <a:alpha val="50000"/>
          </a:srgbClr>
        </a:solidFill>
      </dgm:spPr>
      <dgm:t>
        <a:bodyPr/>
        <a:lstStyle/>
        <a:p>
          <a:r>
            <a:rPr lang="en-US" sz="2800" dirty="0"/>
            <a:t>Enterprise Graph Frameworks</a:t>
          </a:r>
        </a:p>
      </dgm:t>
    </dgm:pt>
    <dgm:pt modelId="{3755354B-F3C1-B14C-9F85-6F3B46EDC6E8}" type="parTrans" cxnId="{09384C07-1780-3A47-9277-BB8D8CDA16F1}">
      <dgm:prSet/>
      <dgm:spPr/>
      <dgm:t>
        <a:bodyPr/>
        <a:lstStyle/>
        <a:p>
          <a:endParaRPr lang="en-US" sz="1600"/>
        </a:p>
      </dgm:t>
    </dgm:pt>
    <dgm:pt modelId="{37B1E066-5DC8-8D47-9E48-BB00E67447B0}" type="sibTrans" cxnId="{09384C07-1780-3A47-9277-BB8D8CDA16F1}">
      <dgm:prSet/>
      <dgm:spPr/>
      <dgm:t>
        <a:bodyPr/>
        <a:lstStyle/>
        <a:p>
          <a:endParaRPr lang="en-US" sz="1600"/>
        </a:p>
      </dgm:t>
    </dgm:pt>
    <dgm:pt modelId="{F69AD872-FFBE-7047-BAE6-734150314F33}">
      <dgm:prSet phldrT="[Text]" custT="1"/>
      <dgm:spPr>
        <a:solidFill>
          <a:srgbClr val="E1ECF3">
            <a:alpha val="50000"/>
          </a:srgbClr>
        </a:solidFill>
      </dgm:spPr>
      <dgm:t>
        <a:bodyPr/>
        <a:lstStyle/>
        <a:p>
          <a:r>
            <a:rPr lang="en-US" sz="2800" dirty="0"/>
            <a:t>HPC Graph Analytics</a:t>
          </a:r>
        </a:p>
      </dgm:t>
    </dgm:pt>
    <dgm:pt modelId="{CD81A179-2B0F-7346-AFD8-C1DF80841EF8}" type="parTrans" cxnId="{C9188CA0-C8C9-CA4C-BCF3-8F4ECAFF68B8}">
      <dgm:prSet/>
      <dgm:spPr/>
      <dgm:t>
        <a:bodyPr/>
        <a:lstStyle/>
        <a:p>
          <a:endParaRPr lang="en-US" sz="1600"/>
        </a:p>
      </dgm:t>
    </dgm:pt>
    <dgm:pt modelId="{5BFDB000-674A-ED43-9229-550840F69BDC}" type="sibTrans" cxnId="{C9188CA0-C8C9-CA4C-BCF3-8F4ECAFF68B8}">
      <dgm:prSet/>
      <dgm:spPr/>
      <dgm:t>
        <a:bodyPr/>
        <a:lstStyle/>
        <a:p>
          <a:endParaRPr lang="en-US" sz="1600"/>
        </a:p>
      </dgm:t>
    </dgm:pt>
    <dgm:pt modelId="{88BBD1D5-5FC7-3A42-99F2-FF35A9D339DF}">
      <dgm:prSet phldrT="[Text]" custT="1"/>
      <dgm:spPr>
        <a:solidFill>
          <a:srgbClr val="FFD579">
            <a:alpha val="49645"/>
          </a:srgbClr>
        </a:solidFill>
      </dgm:spPr>
      <dgm:t>
        <a:bodyPr/>
        <a:lstStyle/>
        <a:p>
          <a:r>
            <a:rPr lang="en-US" sz="2800" dirty="0"/>
            <a:t>Graph Databases</a:t>
          </a:r>
        </a:p>
      </dgm:t>
    </dgm:pt>
    <dgm:pt modelId="{6593BF14-8A3B-5A45-91EB-A74CBCAFDB4A}" type="parTrans" cxnId="{26A7CAE0-31BB-3342-883C-77074C5F81A4}">
      <dgm:prSet/>
      <dgm:spPr/>
      <dgm:t>
        <a:bodyPr/>
        <a:lstStyle/>
        <a:p>
          <a:endParaRPr lang="en-US" sz="1600"/>
        </a:p>
      </dgm:t>
    </dgm:pt>
    <dgm:pt modelId="{2B54E29E-22A3-624A-A0AC-5F552631D780}" type="sibTrans" cxnId="{26A7CAE0-31BB-3342-883C-77074C5F81A4}">
      <dgm:prSet/>
      <dgm:spPr/>
      <dgm:t>
        <a:bodyPr/>
        <a:lstStyle/>
        <a:p>
          <a:endParaRPr lang="en-US" sz="1600"/>
        </a:p>
      </dgm:t>
    </dgm:pt>
    <dgm:pt modelId="{712183C5-1B60-834E-AB1D-5B098EA21C09}" type="pres">
      <dgm:prSet presAssocID="{14B0F602-A06C-664D-8938-356ABDD3EB7F}" presName="compositeShape" presStyleCnt="0">
        <dgm:presLayoutVars>
          <dgm:chMax val="7"/>
          <dgm:dir/>
          <dgm:resizeHandles val="exact"/>
        </dgm:presLayoutVars>
      </dgm:prSet>
      <dgm:spPr/>
    </dgm:pt>
    <dgm:pt modelId="{899B8929-05FB-A54F-8D1B-7C73AAC8797E}" type="pres">
      <dgm:prSet presAssocID="{9FF00499-6555-474B-B747-ECF233C6138D}" presName="circ1" presStyleLbl="vennNode1" presStyleIdx="0" presStyleCnt="3"/>
      <dgm:spPr/>
    </dgm:pt>
    <dgm:pt modelId="{3077C4D8-1BEF-1B41-AF58-A46787C92406}" type="pres">
      <dgm:prSet presAssocID="{9FF00499-6555-474B-B747-ECF233C6138D}" presName="circ1Tx" presStyleLbl="revTx" presStyleIdx="0" presStyleCnt="0">
        <dgm:presLayoutVars>
          <dgm:chMax val="0"/>
          <dgm:chPref val="0"/>
          <dgm:bulletEnabled val="1"/>
        </dgm:presLayoutVars>
      </dgm:prSet>
      <dgm:spPr/>
    </dgm:pt>
    <dgm:pt modelId="{17CD8620-7545-D243-BAB3-EB359208C5E7}" type="pres">
      <dgm:prSet presAssocID="{F69AD872-FFBE-7047-BAE6-734150314F33}" presName="circ2" presStyleLbl="vennNode1" presStyleIdx="1" presStyleCnt="3"/>
      <dgm:spPr/>
    </dgm:pt>
    <dgm:pt modelId="{44DF2D5B-80D7-8F44-A849-7195D2DEC432}" type="pres">
      <dgm:prSet presAssocID="{F69AD872-FFBE-7047-BAE6-734150314F33}" presName="circ2Tx" presStyleLbl="revTx" presStyleIdx="0" presStyleCnt="0">
        <dgm:presLayoutVars>
          <dgm:chMax val="0"/>
          <dgm:chPref val="0"/>
          <dgm:bulletEnabled val="1"/>
        </dgm:presLayoutVars>
      </dgm:prSet>
      <dgm:spPr/>
    </dgm:pt>
    <dgm:pt modelId="{D2F397C6-32DD-F148-9A3D-C0EB482FD44F}" type="pres">
      <dgm:prSet presAssocID="{88BBD1D5-5FC7-3A42-99F2-FF35A9D339DF}" presName="circ3" presStyleLbl="vennNode1" presStyleIdx="2" presStyleCnt="3"/>
      <dgm:spPr/>
    </dgm:pt>
    <dgm:pt modelId="{8A08828A-93E4-C441-A21B-BF96AA31E0AB}" type="pres">
      <dgm:prSet presAssocID="{88BBD1D5-5FC7-3A42-99F2-FF35A9D339DF}" presName="circ3Tx" presStyleLbl="revTx" presStyleIdx="0" presStyleCnt="0">
        <dgm:presLayoutVars>
          <dgm:chMax val="0"/>
          <dgm:chPref val="0"/>
          <dgm:bulletEnabled val="1"/>
        </dgm:presLayoutVars>
      </dgm:prSet>
      <dgm:spPr/>
    </dgm:pt>
  </dgm:ptLst>
  <dgm:cxnLst>
    <dgm:cxn modelId="{09384C07-1780-3A47-9277-BB8D8CDA16F1}" srcId="{14B0F602-A06C-664D-8938-356ABDD3EB7F}" destId="{9FF00499-6555-474B-B747-ECF233C6138D}" srcOrd="0" destOrd="0" parTransId="{3755354B-F3C1-B14C-9F85-6F3B46EDC6E8}" sibTransId="{37B1E066-5DC8-8D47-9E48-BB00E67447B0}"/>
    <dgm:cxn modelId="{D91CAD13-57E3-3146-B4BD-ADA922FC4CCE}" type="presOf" srcId="{9FF00499-6555-474B-B747-ECF233C6138D}" destId="{3077C4D8-1BEF-1B41-AF58-A46787C92406}" srcOrd="1" destOrd="0" presId="urn:microsoft.com/office/officeart/2005/8/layout/venn1"/>
    <dgm:cxn modelId="{499E7B1B-7D5B-8742-BB0F-7D61A8383A3A}" type="presOf" srcId="{F69AD872-FFBE-7047-BAE6-734150314F33}" destId="{44DF2D5B-80D7-8F44-A849-7195D2DEC432}" srcOrd="1" destOrd="0" presId="urn:microsoft.com/office/officeart/2005/8/layout/venn1"/>
    <dgm:cxn modelId="{5C8FF93B-8ABE-3D4E-8DCC-FDBC57CCF4D3}" type="presOf" srcId="{14B0F602-A06C-664D-8938-356ABDD3EB7F}" destId="{712183C5-1B60-834E-AB1D-5B098EA21C09}" srcOrd="0" destOrd="0" presId="urn:microsoft.com/office/officeart/2005/8/layout/venn1"/>
    <dgm:cxn modelId="{BC4DB975-C883-FD4E-9265-72BB941A4D41}" type="presOf" srcId="{F69AD872-FFBE-7047-BAE6-734150314F33}" destId="{17CD8620-7545-D243-BAB3-EB359208C5E7}" srcOrd="0" destOrd="0" presId="urn:microsoft.com/office/officeart/2005/8/layout/venn1"/>
    <dgm:cxn modelId="{E9D97F96-6922-7F40-8C1C-0CA3E0DFFD8A}" type="presOf" srcId="{9FF00499-6555-474B-B747-ECF233C6138D}" destId="{899B8929-05FB-A54F-8D1B-7C73AAC8797E}" srcOrd="0" destOrd="0" presId="urn:microsoft.com/office/officeart/2005/8/layout/venn1"/>
    <dgm:cxn modelId="{C9188CA0-C8C9-CA4C-BCF3-8F4ECAFF68B8}" srcId="{14B0F602-A06C-664D-8938-356ABDD3EB7F}" destId="{F69AD872-FFBE-7047-BAE6-734150314F33}" srcOrd="1" destOrd="0" parTransId="{CD81A179-2B0F-7346-AFD8-C1DF80841EF8}" sibTransId="{5BFDB000-674A-ED43-9229-550840F69BDC}"/>
    <dgm:cxn modelId="{26A7CAE0-31BB-3342-883C-77074C5F81A4}" srcId="{14B0F602-A06C-664D-8938-356ABDD3EB7F}" destId="{88BBD1D5-5FC7-3A42-99F2-FF35A9D339DF}" srcOrd="2" destOrd="0" parTransId="{6593BF14-8A3B-5A45-91EB-A74CBCAFDB4A}" sibTransId="{2B54E29E-22A3-624A-A0AC-5F552631D780}"/>
    <dgm:cxn modelId="{6EAA60F5-BCBC-1F45-813E-2BDE06001693}" type="presOf" srcId="{88BBD1D5-5FC7-3A42-99F2-FF35A9D339DF}" destId="{D2F397C6-32DD-F148-9A3D-C0EB482FD44F}" srcOrd="0" destOrd="0" presId="urn:microsoft.com/office/officeart/2005/8/layout/venn1"/>
    <dgm:cxn modelId="{374114FE-2F4A-9141-B065-4E963837575D}" type="presOf" srcId="{88BBD1D5-5FC7-3A42-99F2-FF35A9D339DF}" destId="{8A08828A-93E4-C441-A21B-BF96AA31E0AB}" srcOrd="1" destOrd="0" presId="urn:microsoft.com/office/officeart/2005/8/layout/venn1"/>
    <dgm:cxn modelId="{152B672A-206B-1745-9002-0EF4DCCE9BA4}" type="presParOf" srcId="{712183C5-1B60-834E-AB1D-5B098EA21C09}" destId="{899B8929-05FB-A54F-8D1B-7C73AAC8797E}" srcOrd="0" destOrd="0" presId="urn:microsoft.com/office/officeart/2005/8/layout/venn1"/>
    <dgm:cxn modelId="{F2B9455A-0B6E-A944-8EEB-AFE3C51E8750}" type="presParOf" srcId="{712183C5-1B60-834E-AB1D-5B098EA21C09}" destId="{3077C4D8-1BEF-1B41-AF58-A46787C92406}" srcOrd="1" destOrd="0" presId="urn:microsoft.com/office/officeart/2005/8/layout/venn1"/>
    <dgm:cxn modelId="{A9F03316-E835-6F4B-B78C-86C93D3A191E}" type="presParOf" srcId="{712183C5-1B60-834E-AB1D-5B098EA21C09}" destId="{17CD8620-7545-D243-BAB3-EB359208C5E7}" srcOrd="2" destOrd="0" presId="urn:microsoft.com/office/officeart/2005/8/layout/venn1"/>
    <dgm:cxn modelId="{50E91B35-CB2D-3D42-8A8A-8AC202536948}" type="presParOf" srcId="{712183C5-1B60-834E-AB1D-5B098EA21C09}" destId="{44DF2D5B-80D7-8F44-A849-7195D2DEC432}" srcOrd="3" destOrd="0" presId="urn:microsoft.com/office/officeart/2005/8/layout/venn1"/>
    <dgm:cxn modelId="{A9DEEBB9-EE51-8544-A460-ED92260887D6}" type="presParOf" srcId="{712183C5-1B60-834E-AB1D-5B098EA21C09}" destId="{D2F397C6-32DD-F148-9A3D-C0EB482FD44F}" srcOrd="4" destOrd="0" presId="urn:microsoft.com/office/officeart/2005/8/layout/venn1"/>
    <dgm:cxn modelId="{5DFB5DC7-D757-EC45-B659-602CCD7BB26C}" type="presParOf" srcId="{712183C5-1B60-834E-AB1D-5B098EA21C09}" destId="{8A08828A-93E4-C441-A21B-BF96AA31E0A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B8929-05FB-A54F-8D1B-7C73AAC8797E}">
      <dsp:nvSpPr>
        <dsp:cNvPr id="0" name=""/>
        <dsp:cNvSpPr/>
      </dsp:nvSpPr>
      <dsp:spPr>
        <a:xfrm>
          <a:off x="3846671" y="68322"/>
          <a:ext cx="3279457" cy="3279457"/>
        </a:xfrm>
        <a:prstGeom prst="ellipse">
          <a:avLst/>
        </a:prstGeom>
        <a:solidFill>
          <a:srgbClr val="D5FC79">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Enterprise Graph Frameworks</a:t>
          </a:r>
        </a:p>
      </dsp:txBody>
      <dsp:txXfrm>
        <a:off x="4283932" y="642227"/>
        <a:ext cx="2404935" cy="1475756"/>
      </dsp:txXfrm>
    </dsp:sp>
    <dsp:sp modelId="{17CD8620-7545-D243-BAB3-EB359208C5E7}">
      <dsp:nvSpPr>
        <dsp:cNvPr id="0" name=""/>
        <dsp:cNvSpPr/>
      </dsp:nvSpPr>
      <dsp:spPr>
        <a:xfrm>
          <a:off x="5030008" y="2117983"/>
          <a:ext cx="3279457" cy="3279457"/>
        </a:xfrm>
        <a:prstGeom prst="ellipse">
          <a:avLst/>
        </a:prstGeom>
        <a:solidFill>
          <a:srgbClr val="E1ECF3">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HPC Graph Analytics</a:t>
          </a:r>
        </a:p>
      </dsp:txBody>
      <dsp:txXfrm>
        <a:off x="6032976" y="2965176"/>
        <a:ext cx="1967674" cy="1803701"/>
      </dsp:txXfrm>
    </dsp:sp>
    <dsp:sp modelId="{D2F397C6-32DD-F148-9A3D-C0EB482FD44F}">
      <dsp:nvSpPr>
        <dsp:cNvPr id="0" name=""/>
        <dsp:cNvSpPr/>
      </dsp:nvSpPr>
      <dsp:spPr>
        <a:xfrm>
          <a:off x="2663333" y="2117983"/>
          <a:ext cx="3279457" cy="3279457"/>
        </a:xfrm>
        <a:prstGeom prst="ellipse">
          <a:avLst/>
        </a:prstGeom>
        <a:solidFill>
          <a:srgbClr val="FFD579">
            <a:alpha val="49645"/>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Graph Databases</a:t>
          </a:r>
        </a:p>
      </dsp:txBody>
      <dsp:txXfrm>
        <a:off x="2972149" y="2965176"/>
        <a:ext cx="1967674" cy="18037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ED689A7-67E1-40D2-80C6-FED77FBC7DB5}" type="datetimeFigureOut">
              <a:rPr lang="en-US"/>
              <a:pPr>
                <a:defRPr/>
              </a:pPr>
              <a:t>8/31/22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318655D-0E62-44EA-BB77-24E9B9958774}" type="slidenum">
              <a:rPr lang="en-US"/>
              <a:pPr>
                <a:defRPr/>
              </a:pPr>
              <a:t>‹#›</a:t>
            </a:fld>
            <a:endParaRPr lang="en-US" dirty="0"/>
          </a:p>
        </p:txBody>
      </p:sp>
    </p:spTree>
    <p:extLst>
      <p:ext uri="{BB962C8B-B14F-4D97-AF65-F5344CB8AC3E}">
        <p14:creationId xmlns:p14="http://schemas.microsoft.com/office/powerpoint/2010/main" val="6316993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0F5F3C3-0483-4F26-8C1F-CF3442334E6D}" type="datetimeFigureOut">
              <a:rPr lang="en-US"/>
              <a:pPr>
                <a:defRPr/>
              </a:pPr>
              <a:t>8/31/22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E37552-27B9-4AE5-9BA7-1996636E8CFC}" type="slidenum">
              <a:rPr lang="en-US"/>
              <a:pPr>
                <a:defRPr/>
              </a:pPr>
              <a:t>‹#›</a:t>
            </a:fld>
            <a:endParaRPr lang="en-US" dirty="0"/>
          </a:p>
        </p:txBody>
      </p:sp>
    </p:spTree>
    <p:extLst>
      <p:ext uri="{BB962C8B-B14F-4D97-AF65-F5344CB8AC3E}">
        <p14:creationId xmlns:p14="http://schemas.microsoft.com/office/powerpoint/2010/main" val="13449532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Disclaimer: All of the views presented in this talk represents my own views/comments, and not of my current employer AWS.</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1</a:t>
            </a:fld>
            <a:endParaRPr lang="en-US" dirty="0"/>
          </a:p>
        </p:txBody>
      </p:sp>
    </p:spTree>
    <p:extLst>
      <p:ext uri="{BB962C8B-B14F-4D97-AF65-F5344CB8AC3E}">
        <p14:creationId xmlns:p14="http://schemas.microsoft.com/office/powerpoint/2010/main" val="270916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categorize the graph algorithms into three major, overlapping, categories</a:t>
            </a:r>
          </a:p>
          <a:p>
            <a:pPr marL="171450" indent="-171450">
              <a:buFontTx/>
              <a:buChar char="-"/>
            </a:pPr>
            <a:r>
              <a:rPr lang="en-US" dirty="0"/>
              <a:t>Single Block Bulk Synchronous algorithms</a:t>
            </a:r>
          </a:p>
          <a:p>
            <a:pPr marL="171450" indent="-171450">
              <a:buFontTx/>
              <a:buChar char="-"/>
            </a:pPr>
            <a:r>
              <a:rPr lang="en-US" dirty="0"/>
              <a:t>Activation based algorithms</a:t>
            </a:r>
          </a:p>
          <a:p>
            <a:pPr marL="171450" indent="-171450">
              <a:buFontTx/>
              <a:buChar char="-"/>
            </a:pPr>
            <a:r>
              <a:rPr lang="en-US" dirty="0"/>
              <a:t>Multi-block pattern algorithms</a:t>
            </a:r>
          </a:p>
          <a:p>
            <a:pPr marL="171450" indent="-171450">
              <a:buFontTx/>
              <a:buChar char="-"/>
            </a:pPr>
            <a:endParaRPr lang="en-US" dirty="0"/>
          </a:p>
          <a:p>
            <a:pPr marL="0" indent="0">
              <a:buFontTx/>
              <a:buNone/>
            </a:pPr>
            <a:r>
              <a:rPr lang="en-US" dirty="0"/>
              <a:t>PageRank, </a:t>
            </a:r>
            <a:r>
              <a:rPr lang="en-US" dirty="0" err="1"/>
              <a:t>Shiloach-Vishkin</a:t>
            </a:r>
            <a:r>
              <a:rPr lang="en-US" dirty="0"/>
              <a:t>, Afforest algorithms are examples Single Block Bulk Synchronous algorithms.</a:t>
            </a:r>
          </a:p>
          <a:p>
            <a:pPr marL="0" indent="0">
              <a:buFontTx/>
              <a:buNone/>
            </a:pPr>
            <a:r>
              <a:rPr lang="en-US" dirty="0"/>
              <a:t>BFS, Dijkstra are example of activation-based algorithms, where </a:t>
            </a:r>
            <a:r>
              <a:rPr lang="en-US" dirty="0" err="1"/>
              <a:t>kcore</a:t>
            </a:r>
            <a:r>
              <a:rPr lang="en-US" dirty="0"/>
              <a:t> for example fells in between those two categories</a:t>
            </a:r>
          </a:p>
          <a:p>
            <a:pPr marL="0" indent="0">
              <a:buFontTx/>
              <a:buNone/>
            </a:pPr>
            <a:r>
              <a:rPr lang="en-US" dirty="0"/>
              <a:t>Last, we have multi-block pattern-based algorithms, examples include Jaccard Rank/Similarity, Floyd-</a:t>
            </a:r>
            <a:r>
              <a:rPr lang="en-US" dirty="0" err="1"/>
              <a:t>Warshall</a:t>
            </a:r>
            <a:r>
              <a:rPr lang="en-US" dirty="0"/>
              <a:t>, Triangle Counting etc. </a:t>
            </a:r>
          </a:p>
          <a:p>
            <a:pPr marL="0" indent="0">
              <a:buFontTx/>
              <a:buNone/>
            </a:pPr>
            <a:r>
              <a:rPr lang="en-US" dirty="0"/>
              <a:t>And there are some algorithms that fell into intersections of those categories, like </a:t>
            </a:r>
            <a:r>
              <a:rPr lang="en-US" dirty="0" err="1"/>
              <a:t>kCore</a:t>
            </a:r>
            <a:r>
              <a:rPr lang="en-US" dirty="0"/>
              <a:t>, </a:t>
            </a:r>
            <a:r>
              <a:rPr lang="en-US" dirty="0" err="1"/>
              <a:t>kTruss</a:t>
            </a:r>
            <a:r>
              <a:rPr lang="en-US" dirty="0"/>
              <a:t> etc.</a:t>
            </a:r>
          </a:p>
          <a:p>
            <a:pPr marL="0" indent="0">
              <a:buFontTx/>
              <a:buNone/>
            </a:pPr>
            <a:r>
              <a:rPr lang="en-US" dirty="0"/>
              <a:t>We have implemented 5 algorithms covering those categories in </a:t>
            </a:r>
            <a:r>
              <a:rPr lang="en-US" dirty="0" err="1"/>
              <a:t>PGAbB</a:t>
            </a:r>
            <a:r>
              <a:rPr lang="en-US" dirty="0"/>
              <a:t> those are marked with star.</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33</a:t>
            </a:fld>
            <a:endParaRPr lang="en-US" dirty="0"/>
          </a:p>
        </p:txBody>
      </p:sp>
    </p:spTree>
    <p:extLst>
      <p:ext uri="{BB962C8B-B14F-4D97-AF65-F5344CB8AC3E}">
        <p14:creationId xmlns:p14="http://schemas.microsoft.com/office/powerpoint/2010/main" val="347392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much detailed comparison of our framework with other computational frameworks, we have selected 6 state-of-the-art framework, 4 CPU ones, and 2 GPU ones. </a:t>
            </a:r>
          </a:p>
          <a:p>
            <a:endParaRPr lang="en-US" dirty="0"/>
          </a:p>
          <a:p>
            <a:r>
              <a:rPr lang="en-US" dirty="0"/>
              <a:t>Those include GAPBS, </a:t>
            </a:r>
            <a:r>
              <a:rPr lang="en-US" dirty="0" err="1"/>
              <a:t>Galoi</a:t>
            </a:r>
            <a:r>
              <a:rPr lang="en-US" dirty="0"/>
              <a:t>, </a:t>
            </a:r>
            <a:r>
              <a:rPr lang="en-US" dirty="0" err="1"/>
              <a:t>Ligra</a:t>
            </a:r>
            <a:r>
              <a:rPr lang="en-US" dirty="0"/>
              <a:t>, </a:t>
            </a:r>
            <a:r>
              <a:rPr lang="en-US" dirty="0" err="1"/>
              <a:t>LAGraph</a:t>
            </a:r>
            <a:r>
              <a:rPr lang="en-US" dirty="0"/>
              <a:t>, Galois-GPU and </a:t>
            </a:r>
            <a:r>
              <a:rPr lang="en-US" dirty="0" err="1"/>
              <a:t>Gunrock</a:t>
            </a:r>
            <a:r>
              <a:rPr lang="en-US" dirty="0"/>
              <a:t>. </a:t>
            </a:r>
          </a:p>
          <a:p>
            <a:endParaRPr lang="en-US" dirty="0"/>
          </a:p>
          <a:p>
            <a:r>
              <a:rPr lang="en-US" dirty="0"/>
              <a:t>We will present results taking GAPBS as the baseline for all frameworks.</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34</a:t>
            </a:fld>
            <a:endParaRPr lang="en-US" dirty="0"/>
          </a:p>
        </p:txBody>
      </p:sp>
    </p:spTree>
    <p:extLst>
      <p:ext uri="{BB962C8B-B14F-4D97-AF65-F5344CB8AC3E}">
        <p14:creationId xmlns:p14="http://schemas.microsoft.com/office/powerpoint/2010/main" val="243938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eye exam slide, which I don't expect everyone to read all the numbers.</a:t>
            </a:r>
          </a:p>
          <a:p>
            <a:endParaRPr lang="en-US" dirty="0"/>
          </a:p>
          <a:p>
            <a:r>
              <a:rPr lang="en-US" dirty="0"/>
              <a:t>On this table, vertically we have the computational frameworks, starting Galois at the top and </a:t>
            </a:r>
            <a:r>
              <a:rPr lang="en-US" dirty="0" err="1"/>
              <a:t>PGAbB</a:t>
            </a:r>
            <a:r>
              <a:rPr lang="en-US" dirty="0"/>
              <a:t> at the </a:t>
            </a:r>
            <a:r>
              <a:rPr lang="en-US" dirty="0" err="1"/>
              <a:t>boottom</a:t>
            </a:r>
            <a:r>
              <a:rPr lang="en-US" dirty="0"/>
              <a:t>. </a:t>
            </a:r>
          </a:p>
          <a:p>
            <a:endParaRPr lang="en-US" dirty="0"/>
          </a:p>
          <a:p>
            <a:r>
              <a:rPr lang="en-US" dirty="0"/>
              <a:t>And horizontally we have the 7 different graphs.</a:t>
            </a:r>
          </a:p>
          <a:p>
            <a:endParaRPr lang="en-US" dirty="0"/>
          </a:p>
          <a:p>
            <a:r>
              <a:rPr lang="en-US" dirty="0"/>
              <a:t>For each framework we have 5 "algorithms' speedup performance relative to GAPBS. So greater than 1 is good and we used shades of green to highlight the magnitudes.</a:t>
            </a:r>
          </a:p>
          <a:p>
            <a:endParaRPr lang="en-US" dirty="0"/>
          </a:p>
          <a:p>
            <a:r>
              <a:rPr lang="en-US" dirty="0"/>
              <a:t>Less than 1 means framework is slower than GAPBS and we used shades of red to highlight the magnitudes. Here 0 means we couldn't run the algorithm on that framework, mostly due to memory limitations on GPU.</a:t>
            </a:r>
          </a:p>
          <a:p>
            <a:endParaRPr lang="en-US" dirty="0"/>
          </a:p>
          <a:p>
            <a:r>
              <a:rPr lang="en-US" dirty="0"/>
              <a:t>The take home message from this table, there is no single framework that is the "BEST" in all problems/algorithms and graphs. But as you can see </a:t>
            </a:r>
            <a:r>
              <a:rPr lang="en-US" dirty="0" err="1"/>
              <a:t>PGAbB</a:t>
            </a:r>
            <a:r>
              <a:rPr lang="en-US" dirty="0"/>
              <a:t> is the one that has most green, indicating it generally outperforms the other frameworks. </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35</a:t>
            </a:fld>
            <a:endParaRPr lang="en-US" dirty="0"/>
          </a:p>
        </p:txBody>
      </p:sp>
    </p:spTree>
    <p:extLst>
      <p:ext uri="{BB962C8B-B14F-4D97-AF65-F5344CB8AC3E}">
        <p14:creationId xmlns:p14="http://schemas.microsoft.com/office/powerpoint/2010/main" val="206348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RDF stands for </a:t>
            </a:r>
            <a:r>
              <a:rPr lang="en-US" i="1" dirty="0"/>
              <a:t>Resource Description Framework</a:t>
            </a:r>
            <a:r>
              <a:rPr lang="en-US" dirty="0"/>
              <a:t> and it’s a W3C standard for data exchange in the Web. </a:t>
            </a:r>
          </a:p>
          <a:p>
            <a:endParaRPr lang="en-US" dirty="0"/>
          </a:p>
          <a:p>
            <a:r>
              <a:rPr lang="en-US" dirty="0"/>
              <a:t>It’s an exchange model that represents data as a graph.</a:t>
            </a:r>
          </a:p>
          <a:p>
            <a:endParaRPr lang="en-US" dirty="0"/>
          </a:p>
          <a:p>
            <a:r>
              <a:rPr lang="en-US" dirty="0"/>
              <a:t>The RDF model is more about data exchange and the LPG is purely about storage and querying.</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37</a:t>
            </a:fld>
            <a:endParaRPr lang="en-US" dirty="0"/>
          </a:p>
        </p:txBody>
      </p:sp>
    </p:spTree>
    <p:extLst>
      <p:ext uri="{BB962C8B-B14F-4D97-AF65-F5344CB8AC3E}">
        <p14:creationId xmlns:p14="http://schemas.microsoft.com/office/powerpoint/2010/main" val="268896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3F2ED-74C5-7D4F-8560-0CC253E9A436}" type="slidenum">
              <a:rPr lang="en-US" smtClean="0"/>
              <a:pPr/>
              <a:t>40</a:t>
            </a:fld>
            <a:endParaRPr lang="en-US" dirty="0"/>
          </a:p>
        </p:txBody>
      </p:sp>
    </p:spTree>
    <p:extLst>
      <p:ext uri="{BB962C8B-B14F-4D97-AF65-F5344CB8AC3E}">
        <p14:creationId xmlns:p14="http://schemas.microsoft.com/office/powerpoint/2010/main" val="95931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“[1G]</a:t>
            </a:r>
            <a:r>
              <a:rPr lang="en-US" b="0" i="0" u="none" strike="noStrike" dirty="0">
                <a:solidFill>
                  <a:srgbClr val="000000"/>
                </a:solidFill>
                <a:effectLst/>
                <a:latin typeface="Calibri" panose="020F0502020204030204" pitchFamily="34" charset="0"/>
              </a:rPr>
              <a:t> It is not a panacea, but it enables us to bring the features from different models together in way that customers choose what they need for their applications; it is a critical piece of the graph with confidence. ”</a:t>
            </a:r>
            <a:endParaRPr lang="en-US"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41</a:t>
            </a:fld>
            <a:endParaRPr lang="en-US" dirty="0"/>
          </a:p>
        </p:txBody>
      </p:sp>
    </p:spTree>
    <p:extLst>
      <p:ext uri="{BB962C8B-B14F-4D97-AF65-F5344CB8AC3E}">
        <p14:creationId xmlns:p14="http://schemas.microsoft.com/office/powerpoint/2010/main" val="296621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reach out to me and our lab members for any questions and comments.</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46</a:t>
            </a:fld>
            <a:endParaRPr lang="en-US" dirty="0"/>
          </a:p>
        </p:txBody>
      </p:sp>
    </p:spTree>
    <p:extLst>
      <p:ext uri="{BB962C8B-B14F-4D97-AF65-F5344CB8AC3E}">
        <p14:creationId xmlns:p14="http://schemas.microsoft.com/office/powerpoint/2010/main" val="61406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47</a:t>
            </a:fld>
            <a:endParaRPr lang="en-US" dirty="0"/>
          </a:p>
        </p:txBody>
      </p:sp>
    </p:spTree>
    <p:extLst>
      <p:ext uri="{BB962C8B-B14F-4D97-AF65-F5344CB8AC3E}">
        <p14:creationId xmlns:p14="http://schemas.microsoft.com/office/powerpoint/2010/main" val="222911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3F2ED-74C5-7D4F-8560-0CC253E9A436}" type="slidenum">
              <a:rPr lang="en-US" smtClean="0"/>
              <a:pPr/>
              <a:t>48</a:t>
            </a:fld>
            <a:endParaRPr lang="en-US" dirty="0"/>
          </a:p>
        </p:txBody>
      </p:sp>
    </p:spTree>
    <p:extLst>
      <p:ext uri="{BB962C8B-B14F-4D97-AF65-F5344CB8AC3E}">
        <p14:creationId xmlns:p14="http://schemas.microsoft.com/office/powerpoint/2010/main" val="77329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 decades witnessed unprecedented growth in the collection of data</a:t>
            </a:r>
          </a:p>
          <a:p>
            <a:endParaRPr lang="en-US" dirty="0"/>
          </a:p>
          <a:p>
            <a:r>
              <a:rPr lang="en-US" dirty="0"/>
              <a:t>Many of these datasets are semi-structured or unstructured and naturally they can be best modeled as graphs</a:t>
            </a:r>
          </a:p>
          <a:p>
            <a:endParaRPr lang="en-US" dirty="0"/>
          </a:p>
          <a:p>
            <a:r>
              <a:rPr lang="en-US" dirty="0"/>
              <a:t>Fast and efficient analysis is important and hence there have been many efforts to develop both hand optimized HPC graph algorithms and also graph processing framework.</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a:t>
            </a:fld>
            <a:endParaRPr lang="en-US" dirty="0"/>
          </a:p>
        </p:txBody>
      </p:sp>
    </p:spTree>
    <p:extLst>
      <p:ext uri="{BB962C8B-B14F-4D97-AF65-F5344CB8AC3E}">
        <p14:creationId xmlns:p14="http://schemas.microsoft.com/office/powerpoint/2010/main" val="365683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7755F97A-136E-184C-87E9-90E68DE13B9C}" type="slidenum">
              <a:rPr lang="en-US" sz="1200" b="1">
                <a:solidFill>
                  <a:srgbClr val="000000"/>
                </a:solidFill>
                <a:latin typeface="Times New Roman" charset="0"/>
              </a:rPr>
              <a:pPr eaLnBrk="1" hangingPunct="1"/>
              <a:t>5</a:t>
            </a:fld>
            <a:endParaRPr lang="en-US" sz="1200" b="1">
              <a:solidFill>
                <a:srgbClr val="000000"/>
              </a:solidFill>
              <a:latin typeface="Times New Roman" charset="0"/>
            </a:endParaRPr>
          </a:p>
        </p:txBody>
      </p:sp>
      <p:sp>
        <p:nvSpPr>
          <p:cNvPr id="1638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b="1">
              <a:solidFill>
                <a:schemeClr val="bg1"/>
              </a:solidFill>
            </a:endParaRPr>
          </a:p>
        </p:txBody>
      </p:sp>
      <p:sp>
        <p:nvSpPr>
          <p:cNvPr id="16388" name="Text Box 2"/>
          <p:cNvSpPr>
            <a:spLocks noGrp="1" noChangeArrowheads="1"/>
          </p:cNvSpPr>
          <p:nvPr>
            <p:ph type="body"/>
          </p:nvPr>
        </p:nvSpPr>
        <p:spPr>
          <a:xfrm>
            <a:off x="685800" y="4343400"/>
            <a:ext cx="5480050" cy="4108450"/>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0651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13</a:t>
            </a:fld>
            <a:endParaRPr lang="en-US" dirty="0"/>
          </a:p>
        </p:txBody>
      </p:sp>
    </p:spTree>
    <p:extLst>
      <p:ext uri="{BB962C8B-B14F-4D97-AF65-F5344CB8AC3E}">
        <p14:creationId xmlns:p14="http://schemas.microsoft.com/office/powerpoint/2010/main" val="290451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Redo cut and paste. Insert </a:t>
            </a:r>
            <a:r>
              <a:rPr lang="en-US" dirty="0" err="1"/>
              <a:t>pdf</a:t>
            </a:r>
            <a:r>
              <a:rPr lang="en-US" dirty="0"/>
              <a:t> as picture</a:t>
            </a:r>
          </a:p>
        </p:txBody>
      </p:sp>
      <p:sp>
        <p:nvSpPr>
          <p:cNvPr id="4" name="Slide Number Placeholder 3"/>
          <p:cNvSpPr>
            <a:spLocks noGrp="1"/>
          </p:cNvSpPr>
          <p:nvPr>
            <p:ph type="sldNum" sz="quarter" idx="10"/>
          </p:nvPr>
        </p:nvSpPr>
        <p:spPr/>
        <p:txBody>
          <a:bodyPr/>
          <a:lstStyle/>
          <a:p>
            <a:pPr>
              <a:defRPr/>
            </a:pPr>
            <a:fld id="{5DC8AE55-D346-2D4E-A09E-10B330B90E03}" type="slidenum">
              <a:rPr lang="en-US" smtClean="0"/>
              <a:pPr>
                <a:defRPr/>
              </a:pPr>
              <a:t>17</a:t>
            </a:fld>
            <a:endParaRPr lang="en-US"/>
          </a:p>
        </p:txBody>
      </p:sp>
    </p:spTree>
    <p:extLst>
      <p:ext uri="{BB962C8B-B14F-4D97-AF65-F5344CB8AC3E}">
        <p14:creationId xmlns:p14="http://schemas.microsoft.com/office/powerpoint/2010/main" val="33527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Hetero’s</a:t>
            </a:r>
            <a:r>
              <a:rPr lang="en-US" baseline="0" dirty="0"/>
              <a:t> are not compared since it’s not fair</a:t>
            </a:r>
            <a:endParaRPr lang="en-US" dirty="0"/>
          </a:p>
        </p:txBody>
      </p:sp>
      <p:sp>
        <p:nvSpPr>
          <p:cNvPr id="4" name="Slide Number Placeholder 3"/>
          <p:cNvSpPr>
            <a:spLocks noGrp="1"/>
          </p:cNvSpPr>
          <p:nvPr>
            <p:ph type="sldNum" sz="quarter" idx="10"/>
          </p:nvPr>
        </p:nvSpPr>
        <p:spPr/>
        <p:txBody>
          <a:bodyPr/>
          <a:lstStyle/>
          <a:p>
            <a:pPr>
              <a:defRPr/>
            </a:pPr>
            <a:fld id="{5DC8AE55-D346-2D4E-A09E-10B330B90E03}" type="slidenum">
              <a:rPr lang="en-US" smtClean="0"/>
              <a:pPr>
                <a:defRPr/>
              </a:pPr>
              <a:t>24</a:t>
            </a:fld>
            <a:endParaRPr lang="en-US"/>
          </a:p>
        </p:txBody>
      </p:sp>
    </p:spTree>
    <p:extLst>
      <p:ext uri="{BB962C8B-B14F-4D97-AF65-F5344CB8AC3E}">
        <p14:creationId xmlns:p14="http://schemas.microsoft.com/office/powerpoint/2010/main" val="199207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Even though accelerators like GPUs have been extensively used for analysis, and even processing framework for GPUs have been developed, there is been a lack of graph processing system for heterogenous systems</a:t>
            </a:r>
          </a:p>
          <a:p>
            <a:endParaRPr lang="en-US" dirty="0"/>
          </a:p>
          <a:p>
            <a:r>
              <a:rPr lang="en-US" dirty="0"/>
              <a:t>This work aims to address that. We propose architecture agnostic graph analysis system. And our initial implementation is for shared-memory heterogenous systems.</a:t>
            </a:r>
          </a:p>
          <a:p>
            <a:endParaRPr lang="en-US" dirty="0"/>
          </a:p>
          <a:p>
            <a:r>
              <a:rPr lang="en-US" dirty="0"/>
              <a:t>Block-based algorithms offers a sweet spot between efficient parallelism and architecture agnostic algorithm design</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30</a:t>
            </a:fld>
            <a:endParaRPr lang="en-US" dirty="0"/>
          </a:p>
        </p:txBody>
      </p:sp>
    </p:spTree>
    <p:extLst>
      <p:ext uri="{BB962C8B-B14F-4D97-AF65-F5344CB8AC3E}">
        <p14:creationId xmlns:p14="http://schemas.microsoft.com/office/powerpoint/2010/main" val="289892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user who designs a new parallel algorithm would need to implement a few functors that will perform certain tasks. Their focus will be on the computational part of the algorithm not data move. </a:t>
            </a:r>
          </a:p>
          <a:p>
            <a:endParaRPr lang="en-US" dirty="0"/>
          </a:p>
          <a:p>
            <a:r>
              <a:rPr lang="en-US" dirty="0"/>
              <a:t>First, </a:t>
            </a:r>
            <a:r>
              <a:rPr lang="en-US" dirty="0" err="1"/>
              <a:t>PGABbB</a:t>
            </a:r>
            <a:r>
              <a:rPr lang="en-US" dirty="0"/>
              <a:t> will need to generate block list by using either a generic or custom block generator.</a:t>
            </a:r>
          </a:p>
          <a:p>
            <a:endParaRPr lang="en-US" dirty="0"/>
          </a:p>
          <a:p>
            <a:r>
              <a:rPr lang="en-US" dirty="0"/>
              <a:t>User should think ”what attributes” (for vertices, edges or global) are needed during the algorithm execution.</a:t>
            </a:r>
          </a:p>
          <a:p>
            <a:endParaRPr lang="en-US" dirty="0"/>
          </a:p>
          <a:p>
            <a:r>
              <a:rPr lang="en-US" dirty="0"/>
              <a:t>Then provide at least one functor for each “iteration” for execution handling. And most importantly provide two functors for host and device kernels. We utilize </a:t>
            </a:r>
            <a:r>
              <a:rPr lang="en-US" dirty="0" err="1"/>
              <a:t>Kokkos</a:t>
            </a:r>
            <a:r>
              <a:rPr lang="en-US" dirty="0"/>
              <a:t> underneath, so those kernels will not need to be very different. </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31</a:t>
            </a:fld>
            <a:endParaRPr lang="en-US" dirty="0"/>
          </a:p>
        </p:txBody>
      </p:sp>
    </p:spTree>
    <p:extLst>
      <p:ext uri="{BB962C8B-B14F-4D97-AF65-F5344CB8AC3E}">
        <p14:creationId xmlns:p14="http://schemas.microsoft.com/office/powerpoint/2010/main" val="332296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execution flow is like this:</a:t>
            </a:r>
          </a:p>
          <a:p>
            <a:endParaRPr lang="en-US" dirty="0"/>
          </a:p>
          <a:p>
            <a:r>
              <a:rPr lang="en-US" dirty="0"/>
              <a:t>We start with PIGO reading data in parallel, and we partition the graph into blocks using symmetric rectilinear partitioning from SARMA. Layout manager handles the data as a set of blocks.  </a:t>
            </a:r>
          </a:p>
          <a:p>
            <a:endParaRPr lang="en-US" dirty="0"/>
          </a:p>
          <a:p>
            <a:r>
              <a:rPr lang="en-US" dirty="0"/>
              <a:t>Then a functor (say P</a:t>
            </a:r>
            <a:r>
              <a:rPr lang="en-US" baseline="-25000" dirty="0"/>
              <a:t>G</a:t>
            </a:r>
            <a:r>
              <a:rPr lang="en-US" baseline="0" dirty="0"/>
              <a:t>) generates the “tasks” which are simply a set block-lists with kernel functors. If needed, one can execute two functors I</a:t>
            </a:r>
            <a:r>
              <a:rPr lang="en-US" baseline="-25000" dirty="0"/>
              <a:t>B</a:t>
            </a:r>
            <a:r>
              <a:rPr lang="en-US" baseline="0" dirty="0"/>
              <a:t> and I</a:t>
            </a:r>
            <a:r>
              <a:rPr lang="en-US" baseline="-25000" dirty="0"/>
              <a:t>A</a:t>
            </a:r>
            <a:r>
              <a:rPr lang="en-US" baseline="0" dirty="0"/>
              <a:t> before and after each algorithm “iteration”. User could also choose to give work estimate for each ”task”. Then Scheduler schedules the execution on available resources. </a:t>
            </a:r>
          </a:p>
          <a:p>
            <a:endParaRPr lang="en-US" baseline="0" dirty="0"/>
          </a:p>
          <a:p>
            <a:r>
              <a:rPr lang="en-US" baseline="0" dirty="0"/>
              <a:t>And this process may be repeated for multiple iterations.</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32</a:t>
            </a:fld>
            <a:endParaRPr lang="en-US" dirty="0"/>
          </a:p>
        </p:txBody>
      </p:sp>
    </p:spTree>
    <p:extLst>
      <p:ext uri="{BB962C8B-B14F-4D97-AF65-F5344CB8AC3E}">
        <p14:creationId xmlns:p14="http://schemas.microsoft.com/office/powerpoint/2010/main" val="224740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cse.gatech.edu/" TargetMode="External"/><Relationship Id="rId1" Type="http://schemas.openxmlformats.org/officeDocument/2006/relationships/slideMaster" Target="../slideMasters/slideMaster1.xml"/><Relationship Id="rId5" Type="http://schemas.openxmlformats.org/officeDocument/2006/relationships/image" Target="../media/image1.(null)"/><Relationship Id="rId4" Type="http://schemas.openxmlformats.org/officeDocument/2006/relationships/hyperlink" Target="http://tda.gatech.edu/"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esearch Title Hoz Band">
    <p:spTree>
      <p:nvGrpSpPr>
        <p:cNvPr id="1" name=""/>
        <p:cNvGrpSpPr/>
        <p:nvPr/>
      </p:nvGrpSpPr>
      <p:grpSpPr>
        <a:xfrm>
          <a:off x="0" y="0"/>
          <a:ext cx="0" cy="0"/>
          <a:chOff x="0" y="0"/>
          <a:chExt cx="0" cy="0"/>
        </a:xfrm>
      </p:grpSpPr>
      <p:sp>
        <p:nvSpPr>
          <p:cNvPr id="42" name="Title 41"/>
          <p:cNvSpPr>
            <a:spLocks noGrp="1"/>
          </p:cNvSpPr>
          <p:nvPr>
            <p:ph type="title"/>
          </p:nvPr>
        </p:nvSpPr>
        <p:spPr>
          <a:xfrm>
            <a:off x="807219" y="704195"/>
            <a:ext cx="10462565" cy="3204983"/>
          </a:xfrm>
          <a:prstGeom prst="rect">
            <a:avLst/>
          </a:prstGeom>
        </p:spPr>
        <p:txBody>
          <a:bodyPr anchor="t">
            <a:noAutofit/>
          </a:bodyPr>
          <a:lstStyle>
            <a:lvl1pPr algn="l">
              <a:defRPr sz="3200" b="1">
                <a:solidFill>
                  <a:schemeClr val="tx2"/>
                </a:solidFill>
              </a:defRPr>
            </a:lvl1pPr>
          </a:lstStyle>
          <a:p>
            <a:r>
              <a:rPr lang="en-US" dirty="0"/>
              <a:t>Click to edit Master title style</a:t>
            </a:r>
          </a:p>
        </p:txBody>
      </p:sp>
      <p:sp>
        <p:nvSpPr>
          <p:cNvPr id="53" name="Rectangle 4"/>
          <p:cNvSpPr>
            <a:spLocks noGrp="1" noChangeArrowheads="1"/>
          </p:cNvSpPr>
          <p:nvPr>
            <p:ph type="subTitle" idx="1"/>
          </p:nvPr>
        </p:nvSpPr>
        <p:spPr>
          <a:xfrm>
            <a:off x="807221" y="4354652"/>
            <a:ext cx="8352412" cy="1483440"/>
          </a:xfrm>
          <a:prstGeom prst="rect">
            <a:avLst/>
          </a:prstGeom>
        </p:spPr>
        <p:txBody>
          <a:bodyPr>
            <a:noAutofit/>
          </a:bodyPr>
          <a:lstStyle>
            <a:lvl1pPr marL="0" indent="0" algn="l">
              <a:lnSpc>
                <a:spcPct val="85000"/>
              </a:lnSpc>
              <a:spcBef>
                <a:spcPct val="0"/>
              </a:spcBef>
              <a:buFont typeface="Wingdings" pitchFamily="2" charset="2"/>
              <a:buNone/>
              <a:defRPr sz="2000">
                <a:solidFill>
                  <a:srgbClr val="941651"/>
                </a:solidFill>
              </a:defRPr>
            </a:lvl1pPr>
          </a:lstStyle>
          <a:p>
            <a:r>
              <a:rPr lang="en-US" dirty="0"/>
              <a:t>Click to edit Master subtitle style</a:t>
            </a:r>
          </a:p>
        </p:txBody>
      </p:sp>
      <p:cxnSp>
        <p:nvCxnSpPr>
          <p:cNvPr id="3" name="Straight Connector 2">
            <a:extLst>
              <a:ext uri="{FF2B5EF4-FFF2-40B4-BE49-F238E27FC236}">
                <a16:creationId xmlns:a16="http://schemas.microsoft.com/office/drawing/2014/main" id="{82DC65F7-53FF-CC43-BC2C-898F081D7225}"/>
              </a:ext>
            </a:extLst>
          </p:cNvPr>
          <p:cNvCxnSpPr/>
          <p:nvPr userDrawn="1"/>
        </p:nvCxnSpPr>
        <p:spPr>
          <a:xfrm>
            <a:off x="807219" y="4114800"/>
            <a:ext cx="1060324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2"/>
            <a:extLst>
              <a:ext uri="{FF2B5EF4-FFF2-40B4-BE49-F238E27FC236}">
                <a16:creationId xmlns:a16="http://schemas.microsoft.com/office/drawing/2014/main" id="{D8C93183-40AC-8444-BD1C-411714568B7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077563" y="6158966"/>
            <a:ext cx="2192221" cy="550773"/>
          </a:xfrm>
          <a:prstGeom prst="rect">
            <a:avLst/>
          </a:prstGeom>
        </p:spPr>
      </p:pic>
      <p:pic>
        <p:nvPicPr>
          <p:cNvPr id="9" name="Picture 8">
            <a:hlinkClick r:id="rId4"/>
            <a:extLst>
              <a:ext uri="{FF2B5EF4-FFF2-40B4-BE49-F238E27FC236}">
                <a16:creationId xmlns:a16="http://schemas.microsoft.com/office/drawing/2014/main" id="{2728C55A-B6BD-5E44-85E6-6E40014FB25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14767" y="6158967"/>
            <a:ext cx="1740434" cy="550772"/>
          </a:xfrm>
          <a:prstGeom prst="rect">
            <a:avLst/>
          </a:prstGeom>
        </p:spPr>
      </p:pic>
    </p:spTree>
    <p:extLst>
      <p:ext uri="{BB962C8B-B14F-4D97-AF65-F5344CB8AC3E}">
        <p14:creationId xmlns:p14="http://schemas.microsoft.com/office/powerpoint/2010/main" val="119892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Research Title Hoz Band">
    <p:spTree>
      <p:nvGrpSpPr>
        <p:cNvPr id="1" name=""/>
        <p:cNvGrpSpPr/>
        <p:nvPr/>
      </p:nvGrpSpPr>
      <p:grpSpPr>
        <a:xfrm>
          <a:off x="0" y="0"/>
          <a:ext cx="0" cy="0"/>
          <a:chOff x="0" y="0"/>
          <a:chExt cx="0" cy="0"/>
        </a:xfrm>
      </p:grpSpPr>
      <p:sp>
        <p:nvSpPr>
          <p:cNvPr id="42" name="Title 41"/>
          <p:cNvSpPr>
            <a:spLocks noGrp="1"/>
          </p:cNvSpPr>
          <p:nvPr>
            <p:ph type="title"/>
          </p:nvPr>
        </p:nvSpPr>
        <p:spPr>
          <a:xfrm>
            <a:off x="807219" y="704195"/>
            <a:ext cx="10462565" cy="3204983"/>
          </a:xfrm>
          <a:prstGeom prst="rect">
            <a:avLst/>
          </a:prstGeom>
        </p:spPr>
        <p:txBody>
          <a:bodyPr anchor="b">
            <a:noAutofit/>
          </a:bodyPr>
          <a:lstStyle>
            <a:lvl1pPr algn="ctr">
              <a:defRPr sz="3200" b="1">
                <a:solidFill>
                  <a:schemeClr val="tx2"/>
                </a:solidFill>
              </a:defRPr>
            </a:lvl1pPr>
          </a:lstStyle>
          <a:p>
            <a:r>
              <a:rPr lang="en-US" dirty="0"/>
              <a:t>Click to edit Master title style</a:t>
            </a:r>
          </a:p>
        </p:txBody>
      </p:sp>
      <p:sp>
        <p:nvSpPr>
          <p:cNvPr id="53" name="Rectangle 4"/>
          <p:cNvSpPr>
            <a:spLocks noGrp="1" noChangeArrowheads="1"/>
          </p:cNvSpPr>
          <p:nvPr>
            <p:ph type="subTitle" idx="1"/>
          </p:nvPr>
        </p:nvSpPr>
        <p:spPr>
          <a:xfrm>
            <a:off x="807221" y="4354652"/>
            <a:ext cx="10462567" cy="1483440"/>
          </a:xfrm>
          <a:prstGeom prst="rect">
            <a:avLst/>
          </a:prstGeom>
        </p:spPr>
        <p:txBody>
          <a:bodyPr>
            <a:noAutofit/>
          </a:bodyPr>
          <a:lstStyle>
            <a:lvl1pPr marL="0" indent="0" algn="ctr">
              <a:lnSpc>
                <a:spcPct val="85000"/>
              </a:lnSpc>
              <a:spcBef>
                <a:spcPct val="0"/>
              </a:spcBef>
              <a:buFont typeface="Wingdings" pitchFamily="2" charset="2"/>
              <a:buNone/>
              <a:defRPr sz="2000">
                <a:solidFill>
                  <a:srgbClr val="941651"/>
                </a:solidFill>
              </a:defRPr>
            </a:lvl1pPr>
          </a:lstStyle>
          <a:p>
            <a:r>
              <a:rPr lang="en-US" dirty="0"/>
              <a:t>Click to edit Master subtitle style</a:t>
            </a:r>
          </a:p>
        </p:txBody>
      </p:sp>
      <p:cxnSp>
        <p:nvCxnSpPr>
          <p:cNvPr id="3" name="Straight Connector 2">
            <a:extLst>
              <a:ext uri="{FF2B5EF4-FFF2-40B4-BE49-F238E27FC236}">
                <a16:creationId xmlns:a16="http://schemas.microsoft.com/office/drawing/2014/main" id="{82DC65F7-53FF-CC43-BC2C-898F081D7225}"/>
              </a:ext>
            </a:extLst>
          </p:cNvPr>
          <p:cNvCxnSpPr/>
          <p:nvPr userDrawn="1"/>
        </p:nvCxnSpPr>
        <p:spPr>
          <a:xfrm>
            <a:off x="807219" y="4114800"/>
            <a:ext cx="1060324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28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 No Leaves, No Log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5" name="Rectangle 7"/>
          <p:cNvSpPr>
            <a:spLocks noChangeArrowheads="1"/>
          </p:cNvSpPr>
          <p:nvPr userDrawn="1"/>
        </p:nvSpPr>
        <p:spPr bwMode="auto">
          <a:xfrm>
            <a:off x="-2117" y="2"/>
            <a:ext cx="12194117" cy="142875"/>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accent6"/>
              </a:solidFill>
            </a:endParaRPr>
          </a:p>
        </p:txBody>
      </p:sp>
    </p:spTree>
    <p:extLst>
      <p:ext uri="{BB962C8B-B14F-4D97-AF65-F5344CB8AC3E}">
        <p14:creationId xmlns:p14="http://schemas.microsoft.com/office/powerpoint/2010/main" val="8034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0761"/>
            <a:ext cx="10972800" cy="646477"/>
          </a:xfrm>
        </p:spPr>
        <p:txBody>
          <a:bodyPr/>
          <a:lstStyle>
            <a:lvl1pPr>
              <a:defRPr>
                <a:solidFill>
                  <a:schemeClr val="accent1"/>
                </a:solidFill>
              </a:defRPr>
            </a:lvl1pPr>
          </a:lstStyle>
          <a:p>
            <a:r>
              <a:rPr lang="en-US" dirty="0"/>
              <a:t>Click to edit Master title style</a:t>
            </a:r>
            <a:endParaRPr dirty="0"/>
          </a:p>
        </p:txBody>
      </p:sp>
      <p:sp>
        <p:nvSpPr>
          <p:cNvPr id="3" name="Content Placeholder 2"/>
          <p:cNvSpPr>
            <a:spLocks noGrp="1"/>
          </p:cNvSpPr>
          <p:nvPr>
            <p:ph idx="1"/>
          </p:nvPr>
        </p:nvSpPr>
        <p:spPr>
          <a:xfrm>
            <a:off x="609600" y="1009565"/>
            <a:ext cx="10972800" cy="546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a:extLst>
              <a:ext uri="{FF2B5EF4-FFF2-40B4-BE49-F238E27FC236}">
                <a16:creationId xmlns:a16="http://schemas.microsoft.com/office/drawing/2014/main" id="{5FE4C4F8-5FF5-3D48-8AF7-0F51098D778F}"/>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A6A8AB9D-D3C8-B54C-B23E-B12FB766AA16}"/>
              </a:ext>
            </a:extLst>
          </p:cNvPr>
          <p:cNvSpPr>
            <a:spLocks noGrp="1"/>
          </p:cNvSpPr>
          <p:nvPr>
            <p:ph type="ftr" sz="quarter" idx="11"/>
          </p:nvPr>
        </p:nvSpPr>
        <p:spPr/>
        <p:txBody>
          <a:bodyPr/>
          <a:lstStyle>
            <a:lvl1pPr>
              <a:defRPr sz="1000"/>
            </a:lvl1pPr>
          </a:lstStyle>
          <a:p>
            <a:r>
              <a:rPr lang="en-US"/>
              <a:t>Çatalyürek "Bringing HPC Graph Analytics to Modern Graph Databases"</a:t>
            </a:r>
            <a:endParaRPr lang="en-US" dirty="0"/>
          </a:p>
        </p:txBody>
      </p:sp>
      <p:sp>
        <p:nvSpPr>
          <p:cNvPr id="7" name="Slide Number Placeholder 6">
            <a:extLst>
              <a:ext uri="{FF2B5EF4-FFF2-40B4-BE49-F238E27FC236}">
                <a16:creationId xmlns:a16="http://schemas.microsoft.com/office/drawing/2014/main" id="{E9A5CBC1-D9EA-5C47-A1A6-B123FBF7C95F}"/>
              </a:ext>
            </a:extLst>
          </p:cNvPr>
          <p:cNvSpPr>
            <a:spLocks noGrp="1"/>
          </p:cNvSpPr>
          <p:nvPr>
            <p:ph type="sldNum" sz="quarter" idx="12"/>
          </p:nvPr>
        </p:nvSpPr>
        <p:spPr/>
        <p:txBody>
          <a:bodyPr/>
          <a:lstStyle/>
          <a:p>
            <a:fld id="{DF12B90A-6867-3A43-B59B-7A5CDA1F5239}" type="slidenum">
              <a:rPr lang="en-US" smtClean="0"/>
              <a:t>‹#›</a:t>
            </a:fld>
            <a:endParaRPr lang="en-US" dirty="0"/>
          </a:p>
        </p:txBody>
      </p:sp>
    </p:spTree>
    <p:extLst>
      <p:ext uri="{BB962C8B-B14F-4D97-AF65-F5344CB8AC3E}">
        <p14:creationId xmlns:p14="http://schemas.microsoft.com/office/powerpoint/2010/main" val="273017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Content - No Logo">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609600" y="240134"/>
            <a:ext cx="10972800" cy="792162"/>
          </a:xfrm>
          <a:prstGeom prst="rect">
            <a:avLst/>
          </a:prstGeom>
        </p:spPr>
        <p:txBody>
          <a:bodyPr rtlCol="0">
            <a:noAutofit/>
          </a:bodyPr>
          <a:lstStyle/>
          <a:p>
            <a:r>
              <a:rPr lang="en-US" dirty="0"/>
              <a:t>Click to edit Master title style</a:t>
            </a:r>
          </a:p>
        </p:txBody>
      </p:sp>
      <p:sp>
        <p:nvSpPr>
          <p:cNvPr id="14" name="Text Placeholder 13"/>
          <p:cNvSpPr>
            <a:spLocks noGrp="1"/>
          </p:cNvSpPr>
          <p:nvPr>
            <p:ph type="body" sz="quarter" idx="11"/>
          </p:nvPr>
        </p:nvSpPr>
        <p:spPr>
          <a:xfrm>
            <a:off x="609600" y="1250950"/>
            <a:ext cx="11006667"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lang="en-US" smtClean="0"/>
              <a:pPr/>
              <a:t>‹#›</a:t>
            </a:fld>
            <a:endParaRPr lang="en-US"/>
          </a:p>
        </p:txBody>
      </p:sp>
    </p:spTree>
    <p:extLst>
      <p:ext uri="{BB962C8B-B14F-4D97-AF65-F5344CB8AC3E}">
        <p14:creationId xmlns:p14="http://schemas.microsoft.com/office/powerpoint/2010/main" val="197368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_TwoSpeaker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242C-E142-0A43-9F1E-0928D9F8BAC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5935" r="10110"/>
          <a:stretch/>
        </p:blipFill>
        <p:spPr>
          <a:xfrm>
            <a:off x="-1" y="0"/>
            <a:ext cx="12192002" cy="6858000"/>
          </a:xfrm>
          <a:prstGeom prst="rect">
            <a:avLst/>
          </a:prstGeom>
        </p:spPr>
      </p:pic>
      <p:sp>
        <p:nvSpPr>
          <p:cNvPr id="6" name="Text Placeholder 11"/>
          <p:cNvSpPr>
            <a:spLocks noGrp="1"/>
          </p:cNvSpPr>
          <p:nvPr>
            <p:ph type="body" sz="quarter" idx="10" hasCustomPrompt="1"/>
          </p:nvPr>
        </p:nvSpPr>
        <p:spPr>
          <a:xfrm>
            <a:off x="457200" y="4958630"/>
            <a:ext cx="4910667" cy="830498"/>
          </a:xfrm>
          <a:prstGeom prst="rect">
            <a:avLst/>
          </a:prstGeom>
        </p:spPr>
        <p:txBody>
          <a:bodyPr>
            <a:normAutofit/>
          </a:bodyPr>
          <a:lstStyle>
            <a:lvl1pPr marL="0" indent="0" algn="l">
              <a:buNone/>
              <a:defRPr sz="2167" baseline="0"/>
            </a:lvl1pPr>
          </a:lstStyle>
          <a:p>
            <a:pPr lvl="0"/>
            <a:r>
              <a:rPr lang="en-US" dirty="0"/>
              <a:t>Click to edit Presenter, Team</a:t>
            </a:r>
          </a:p>
          <a:p>
            <a:pPr lvl="0"/>
            <a:r>
              <a:rPr lang="en-US" dirty="0"/>
              <a:t>Date, location</a:t>
            </a:r>
          </a:p>
        </p:txBody>
      </p:sp>
      <p:sp>
        <p:nvSpPr>
          <p:cNvPr id="10" name="Text Placeholder 8"/>
          <p:cNvSpPr>
            <a:spLocks noGrp="1"/>
          </p:cNvSpPr>
          <p:nvPr>
            <p:ph type="body" sz="quarter" idx="12" hasCustomPrompt="1"/>
          </p:nvPr>
        </p:nvSpPr>
        <p:spPr>
          <a:xfrm>
            <a:off x="457200" y="2544305"/>
            <a:ext cx="9766651" cy="992716"/>
          </a:xfrm>
          <a:prstGeom prst="rect">
            <a:avLst/>
          </a:prstGeom>
        </p:spPr>
        <p:txBody>
          <a:bodyPr>
            <a:noAutofit/>
          </a:bodyPr>
          <a:lstStyle>
            <a:lvl1pPr marL="0" indent="0" algn="l">
              <a:buNone/>
              <a:defRPr sz="5333" b="1" baseline="0"/>
            </a:lvl1pPr>
          </a:lstStyle>
          <a:p>
            <a:pPr lvl="0"/>
            <a:r>
              <a:rPr lang="en-US" dirty="0"/>
              <a:t>Click to edit Master title style</a:t>
            </a:r>
          </a:p>
        </p:txBody>
      </p:sp>
      <p:sp>
        <p:nvSpPr>
          <p:cNvPr id="12" name="Text Placeholder 11"/>
          <p:cNvSpPr>
            <a:spLocks noGrp="1"/>
          </p:cNvSpPr>
          <p:nvPr>
            <p:ph type="body" sz="quarter" idx="13" hasCustomPrompt="1"/>
          </p:nvPr>
        </p:nvSpPr>
        <p:spPr>
          <a:xfrm>
            <a:off x="457200" y="3544768"/>
            <a:ext cx="8055443" cy="1026036"/>
          </a:xfrm>
          <a:prstGeom prst="rect">
            <a:avLst/>
          </a:prstGeom>
        </p:spPr>
        <p:txBody>
          <a:bodyPr/>
          <a:lstStyle>
            <a:lvl1pPr marL="0" indent="0" algn="l">
              <a:buNone/>
              <a:defRPr sz="2417"/>
            </a:lvl1pPr>
          </a:lstStyle>
          <a:p>
            <a:pPr lvl="0"/>
            <a:r>
              <a:rPr lang="en-US" dirty="0"/>
              <a:t>Click to edit Master text styles</a:t>
            </a:r>
          </a:p>
          <a:p>
            <a:pPr lvl="0"/>
            <a:r>
              <a:rPr lang="en-US" dirty="0"/>
              <a:t>Social handle</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609600"/>
            <a:ext cx="1131083" cy="676216"/>
          </a:xfrm>
          <a:prstGeom prst="rect">
            <a:avLst/>
          </a:prstGeom>
        </p:spPr>
      </p:pic>
      <p:sp>
        <p:nvSpPr>
          <p:cNvPr id="8" name="TextBox 7">
            <a:extLst>
              <a:ext uri="{FF2B5EF4-FFF2-40B4-BE49-F238E27FC236}">
                <a16:creationId xmlns:a16="http://schemas.microsoft.com/office/drawing/2014/main" id="{F9D47D4A-FB0D-BE48-ADF8-B8DECA8916C1}"/>
              </a:ext>
            </a:extLst>
          </p:cNvPr>
          <p:cNvSpPr txBox="1"/>
          <p:nvPr userDrawn="1"/>
        </p:nvSpPr>
        <p:spPr>
          <a:xfrm>
            <a:off x="449053" y="6403251"/>
            <a:ext cx="5929575" cy="143565"/>
          </a:xfrm>
          <a:prstGeom prst="rect">
            <a:avLst/>
          </a:prstGeom>
          <a:noFill/>
        </p:spPr>
        <p:txBody>
          <a:bodyPr wrap="square" lIns="0" tIns="0" rIns="0" bIns="0" rtlCol="0">
            <a:spAutoFit/>
          </a:bodyPr>
          <a:lstStyle/>
          <a:p>
            <a:pPr marL="0" marR="0" indent="0" algn="l" defTabSz="609576" rtl="0" eaLnBrk="1" fontAlgn="auto" latinLnBrk="0" hangingPunct="1">
              <a:lnSpc>
                <a:spcPct val="100000"/>
              </a:lnSpc>
              <a:spcBef>
                <a:spcPts val="0"/>
              </a:spcBef>
              <a:spcAft>
                <a:spcPts val="0"/>
              </a:spcAft>
              <a:buClrTx/>
              <a:buSzTx/>
              <a:buFontTx/>
              <a:buNone/>
              <a:tabLst/>
              <a:defRPr/>
            </a:pPr>
            <a:r>
              <a:rPr lang="en-US" sz="933" b="0" i="0" dirty="0">
                <a:solidFill>
                  <a:schemeClr val="tx1">
                    <a:lumMod val="50000"/>
                  </a:schemeClr>
                </a:solidFill>
                <a:latin typeface="Amazon Ember" panose="020B0603020204020204" pitchFamily="34" charset="0"/>
                <a:ea typeface="Amazon Ember" panose="020B0603020204020204" pitchFamily="34" charset="0"/>
                <a:cs typeface="Amazon Ember" panose="020B0603020204020204" pitchFamily="34" charset="0"/>
              </a:rPr>
              <a:t>© 2022, Amazon Web Services, Inc. or its Affiliates. </a:t>
            </a:r>
          </a:p>
        </p:txBody>
      </p:sp>
    </p:spTree>
    <p:extLst>
      <p:ext uri="{BB962C8B-B14F-4D97-AF65-F5344CB8AC3E}">
        <p14:creationId xmlns:p14="http://schemas.microsoft.com/office/powerpoint/2010/main" val="12733618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nul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1C0AD759-1DBD-944A-BAF6-2675B96B6B0F}"/>
              </a:ext>
            </a:extLst>
          </p:cNvPr>
          <p:cNvSpPr>
            <a:spLocks noChangeArrowheads="1"/>
          </p:cNvSpPr>
          <p:nvPr userDrawn="1"/>
        </p:nvSpPr>
        <p:spPr bwMode="auto">
          <a:xfrm>
            <a:off x="1005190" y="6573483"/>
            <a:ext cx="11186809" cy="284518"/>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4" name="Rectangle 7"/>
          <p:cNvSpPr>
            <a:spLocks noChangeArrowheads="1"/>
          </p:cNvSpPr>
          <p:nvPr userDrawn="1"/>
        </p:nvSpPr>
        <p:spPr bwMode="auto">
          <a:xfrm>
            <a:off x="-2117" y="1"/>
            <a:ext cx="12194117" cy="882501"/>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sp>
        <p:nvSpPr>
          <p:cNvPr id="41" name="Rectangle 5"/>
          <p:cNvSpPr>
            <a:spLocks noGrp="1" noChangeArrowheads="1"/>
          </p:cNvSpPr>
          <p:nvPr userDrawn="1">
            <p:ph type="dt" sz="half" idx="2"/>
          </p:nvPr>
        </p:nvSpPr>
        <p:spPr bwMode="auto">
          <a:xfrm>
            <a:off x="8737600" y="6614494"/>
            <a:ext cx="2844800" cy="2476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kern="0">
                <a:solidFill>
                  <a:srgbClr val="A3A3A3"/>
                </a:solidFill>
                <a:latin typeface="+mn-lt"/>
              </a:defRPr>
            </a:lvl1pPr>
          </a:lstStyle>
          <a:p>
            <a:pPr>
              <a:defRPr/>
            </a:pPr>
            <a:r>
              <a:rPr lang="en-US"/>
              <a:t>12 Sep 2022 @ PPAM 2022</a:t>
            </a:r>
            <a:endParaRPr lang="en-US" dirty="0"/>
          </a:p>
        </p:txBody>
      </p:sp>
      <p:sp>
        <p:nvSpPr>
          <p:cNvPr id="21507" name="Title Placeholder 43"/>
          <p:cNvSpPr>
            <a:spLocks noGrp="1"/>
          </p:cNvSpPr>
          <p:nvPr userDrawn="1">
            <p:ph type="title"/>
          </p:nvPr>
        </p:nvSpPr>
        <p:spPr bwMode="auto">
          <a:xfrm>
            <a:off x="609600" y="99037"/>
            <a:ext cx="10972800" cy="6665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09" name="Text Placeholder 49"/>
          <p:cNvSpPr>
            <a:spLocks noGrp="1"/>
          </p:cNvSpPr>
          <p:nvPr userDrawn="1">
            <p:ph type="body" idx="1"/>
          </p:nvPr>
        </p:nvSpPr>
        <p:spPr bwMode="auto">
          <a:xfrm>
            <a:off x="609600" y="981538"/>
            <a:ext cx="10972800" cy="5445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03AF0DE8-D54D-E745-9657-CB19BF9280EF}"/>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6286" y="6573483"/>
            <a:ext cx="903767" cy="286003"/>
          </a:xfrm>
          <a:prstGeom prst="rect">
            <a:avLst/>
          </a:prstGeom>
          <a:solidFill>
            <a:schemeClr val="bg1"/>
          </a:solidFill>
        </p:spPr>
      </p:pic>
      <p:sp>
        <p:nvSpPr>
          <p:cNvPr id="17" name="Footer Placeholder 16">
            <a:extLst>
              <a:ext uri="{FF2B5EF4-FFF2-40B4-BE49-F238E27FC236}">
                <a16:creationId xmlns:a16="http://schemas.microsoft.com/office/drawing/2014/main" id="{3918E520-4EE4-194C-89DB-8ABD90571165}"/>
              </a:ext>
            </a:extLst>
          </p:cNvPr>
          <p:cNvSpPr>
            <a:spLocks noGrp="1"/>
          </p:cNvSpPr>
          <p:nvPr>
            <p:ph type="ftr" sz="quarter" idx="3"/>
          </p:nvPr>
        </p:nvSpPr>
        <p:spPr>
          <a:xfrm>
            <a:off x="1174376" y="6614494"/>
            <a:ext cx="7258423" cy="243506"/>
          </a:xfrm>
          <a:prstGeom prst="rect">
            <a:avLst/>
          </a:prstGeom>
        </p:spPr>
        <p:txBody>
          <a:bodyPr vert="horz" lIns="91440" tIns="45720" rIns="91440" bIns="45720" rtlCol="0" anchor="ctr"/>
          <a:lstStyle>
            <a:lvl1pPr algn="l">
              <a:defRPr sz="1000">
                <a:solidFill>
                  <a:srgbClr val="A3A3A3"/>
                </a:solidFill>
              </a:defRPr>
            </a:lvl1pPr>
          </a:lstStyle>
          <a:p>
            <a:r>
              <a:rPr lang="en-US"/>
              <a:t>Çatalyürek "Bringing HPC Graph Analytics to Modern Graph Databases"</a:t>
            </a:r>
            <a:endParaRPr lang="en-US" dirty="0"/>
          </a:p>
        </p:txBody>
      </p:sp>
      <p:sp>
        <p:nvSpPr>
          <p:cNvPr id="32" name="Slide Number Placeholder 31">
            <a:extLst>
              <a:ext uri="{FF2B5EF4-FFF2-40B4-BE49-F238E27FC236}">
                <a16:creationId xmlns:a16="http://schemas.microsoft.com/office/drawing/2014/main" id="{2F8D3ECD-2709-AB45-BEC8-28731C185262}"/>
              </a:ext>
            </a:extLst>
          </p:cNvPr>
          <p:cNvSpPr>
            <a:spLocks noGrp="1"/>
          </p:cNvSpPr>
          <p:nvPr>
            <p:ph type="sldNum" sz="quarter" idx="4"/>
          </p:nvPr>
        </p:nvSpPr>
        <p:spPr>
          <a:xfrm>
            <a:off x="11595884" y="6607172"/>
            <a:ext cx="596116" cy="250828"/>
          </a:xfrm>
          <a:prstGeom prst="rect">
            <a:avLst/>
          </a:prstGeom>
        </p:spPr>
        <p:txBody>
          <a:bodyPr vert="horz" lIns="91440" tIns="45720" rIns="91440" bIns="45720" rtlCol="0" anchor="ctr"/>
          <a:lstStyle>
            <a:lvl1pPr algn="r">
              <a:defRPr sz="1200">
                <a:solidFill>
                  <a:srgbClr val="A3A3A3"/>
                </a:solidFill>
              </a:defRPr>
            </a:lvl1pPr>
          </a:lstStyle>
          <a:p>
            <a:fld id="{DF12B90A-6867-3A43-B59B-7A5CDA1F52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0" r:id="rId1"/>
    <p:sldLayoutId id="2147483782" r:id="rId2"/>
    <p:sldLayoutId id="2147483778" r:id="rId3"/>
    <p:sldLayoutId id="2147483787" r:id="rId4"/>
    <p:sldLayoutId id="2147483790" r:id="rId5"/>
    <p:sldLayoutId id="2147483791" r:id="rId6"/>
  </p:sldLayoutIdLst>
  <p:hf hdr="0"/>
  <p:txStyles>
    <p:titleStyle>
      <a:lvl1pPr algn="l" rtl="0" eaLnBrk="0" fontAlgn="base" hangingPunct="0">
        <a:lnSpc>
          <a:spcPct val="85000"/>
        </a:lnSpc>
        <a:spcBef>
          <a:spcPct val="0"/>
        </a:spcBef>
        <a:spcAft>
          <a:spcPct val="0"/>
        </a:spcAft>
        <a:defRPr sz="32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p:titleStyle>
    <p:body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6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4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tiff"/><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karlrupp/microprocessor-trend-data"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g"/><Relationship Id="rId3" Type="http://schemas.openxmlformats.org/officeDocument/2006/relationships/image" Target="../media/image45.tiff"/><Relationship Id="rId7" Type="http://schemas.openxmlformats.org/officeDocument/2006/relationships/image" Target="../media/image49.jpg"/><Relationship Id="rId12" Type="http://schemas.openxmlformats.org/officeDocument/2006/relationships/image" Target="../media/image54.png"/><Relationship Id="rId2" Type="http://schemas.openxmlformats.org/officeDocument/2006/relationships/image" Target="../media/image44.tiff"/><Relationship Id="rId16"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5" Type="http://schemas.openxmlformats.org/officeDocument/2006/relationships/image" Target="../media/image5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 Id="rId1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mailto:umit@gatech.edu" TargetMode="External"/><Relationship Id="rId7"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hyperlink" Target="http://tda.gatech.edu/" TargetMode="External"/><Relationship Id="rId10" Type="http://schemas.openxmlformats.org/officeDocument/2006/relationships/image" Target="../media/image63.png"/><Relationship Id="rId4" Type="http://schemas.openxmlformats.org/officeDocument/2006/relationships/hyperlink" Target="https://twitter.com/catalyurek" TargetMode="External"/><Relationship Id="rId9"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hyperlink" Target="http://tda.gatech.edu/publication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amazon.job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mailto:uvc@amazon.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47EDD-C040-C21C-CAF9-E075E8C890AF}"/>
              </a:ext>
            </a:extLst>
          </p:cNvPr>
          <p:cNvSpPr/>
          <p:nvPr/>
        </p:nvSpPr>
        <p:spPr>
          <a:xfrm>
            <a:off x="5390606" y="5974080"/>
            <a:ext cx="1410788" cy="883920"/>
          </a:xfrm>
          <a:prstGeom prst="rect">
            <a:avLst/>
          </a:prstGeom>
          <a:solidFill>
            <a:srgbClr val="23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4000" y="744207"/>
            <a:ext cx="8046720" cy="1371600"/>
          </a:xfrm>
        </p:spPr>
        <p:txBody>
          <a:bodyPr anchor="t"/>
          <a:lstStyle/>
          <a:p>
            <a:r>
              <a:rPr lang="en-US" dirty="0">
                <a:latin typeface="Arial Black" panose="020B0604020202020204" pitchFamily="34" charset="0"/>
                <a:cs typeface="Arial Black" panose="020B0604020202020204" pitchFamily="34" charset="0"/>
              </a:rPr>
              <a:t>Seeking Performance Portability </a:t>
            </a:r>
            <a:br>
              <a:rPr lang="en-US" dirty="0">
                <a:latin typeface="Arial Black" panose="020B0604020202020204" pitchFamily="34" charset="0"/>
                <a:cs typeface="Arial Black" panose="020B0604020202020204" pitchFamily="34" charset="0"/>
              </a:rPr>
            </a:br>
            <a:r>
              <a:rPr lang="en-US" dirty="0">
                <a:latin typeface="Arial Black" panose="020B0604020202020204" pitchFamily="34" charset="0"/>
                <a:cs typeface="Arial Black" panose="020B0604020202020204" pitchFamily="34" charset="0"/>
              </a:rPr>
              <a:t>on Graph Analytics</a:t>
            </a:r>
          </a:p>
        </p:txBody>
      </p:sp>
      <p:sp>
        <p:nvSpPr>
          <p:cNvPr id="5" name="Subtitle 2"/>
          <p:cNvSpPr>
            <a:spLocks noGrp="1"/>
          </p:cNvSpPr>
          <p:nvPr>
            <p:ph type="subTitle" idx="1"/>
          </p:nvPr>
        </p:nvSpPr>
        <p:spPr>
          <a:xfrm>
            <a:off x="878471" y="4354652"/>
            <a:ext cx="8352412" cy="1483440"/>
          </a:xfrm>
        </p:spPr>
        <p:txBody>
          <a:bodyPr/>
          <a:lstStyle/>
          <a:p>
            <a:r>
              <a:rPr lang="en-US" b="1" dirty="0"/>
              <a:t>Ümit </a:t>
            </a:r>
            <a:r>
              <a:rPr lang="en-US" b="1" dirty="0">
                <a:solidFill>
                  <a:srgbClr val="941651"/>
                </a:solidFill>
              </a:rPr>
              <a:t>V. Çatalyürek</a:t>
            </a:r>
            <a:endParaRPr lang="en-US" sz="2800" dirty="0"/>
          </a:p>
          <a:p>
            <a:r>
              <a:rPr lang="en-US" sz="1600" dirty="0"/>
              <a:t>Amazon Scholar, Amazon Web Services</a:t>
            </a:r>
          </a:p>
          <a:p>
            <a:r>
              <a:rPr lang="en-US" sz="1600" dirty="0"/>
              <a:t>Professor, School of Computational Science and Engineering</a:t>
            </a:r>
          </a:p>
          <a:p>
            <a:r>
              <a:rPr lang="en-US" sz="1600" dirty="0"/>
              <a:t>Georgia Institute of Technology</a:t>
            </a:r>
          </a:p>
        </p:txBody>
      </p:sp>
      <p:sp>
        <p:nvSpPr>
          <p:cNvPr id="3" name="TextBox 2">
            <a:extLst>
              <a:ext uri="{FF2B5EF4-FFF2-40B4-BE49-F238E27FC236}">
                <a16:creationId xmlns:a16="http://schemas.microsoft.com/office/drawing/2014/main" id="{E9398FB1-8A3E-A94C-96DD-D7EBC8B94F58}"/>
              </a:ext>
            </a:extLst>
          </p:cNvPr>
          <p:cNvSpPr txBox="1"/>
          <p:nvPr/>
        </p:nvSpPr>
        <p:spPr>
          <a:xfrm>
            <a:off x="878471" y="3126858"/>
            <a:ext cx="9909394" cy="1292662"/>
          </a:xfrm>
          <a:prstGeom prst="rect">
            <a:avLst/>
          </a:prstGeom>
          <a:noFill/>
        </p:spPr>
        <p:txBody>
          <a:bodyPr wrap="square" rtlCol="0">
            <a:spAutoFit/>
          </a:bodyPr>
          <a:lstStyle/>
          <a:p>
            <a:r>
              <a:rPr lang="en-US" sz="2000" b="1" dirty="0"/>
              <a:t>PPAM 2022</a:t>
            </a:r>
          </a:p>
          <a:p>
            <a:r>
              <a:rPr lang="en-US" sz="2000" b="1" dirty="0"/>
              <a:t>14</a:t>
            </a:r>
            <a:r>
              <a:rPr lang="en-US" sz="2000" b="1" baseline="30000" dirty="0"/>
              <a:t>th</a:t>
            </a:r>
            <a:r>
              <a:rPr lang="en-US" sz="2000" b="1" dirty="0"/>
              <a:t> International Conference on Parallel Processing and Applied Mathematics</a:t>
            </a:r>
          </a:p>
          <a:p>
            <a:r>
              <a:rPr lang="en-US" i="1" dirty="0"/>
              <a:t>Sep 12, 2022</a:t>
            </a:r>
          </a:p>
          <a:p>
            <a:endParaRPr lang="en-US" sz="2000" b="1" dirty="0"/>
          </a:p>
        </p:txBody>
      </p:sp>
      <p:sp>
        <p:nvSpPr>
          <p:cNvPr id="6" name="Title 1">
            <a:extLst>
              <a:ext uri="{FF2B5EF4-FFF2-40B4-BE49-F238E27FC236}">
                <a16:creationId xmlns:a16="http://schemas.microsoft.com/office/drawing/2014/main" id="{02CE01FA-59DA-1D41-B7E7-5E4451499EFD}"/>
              </a:ext>
            </a:extLst>
          </p:cNvPr>
          <p:cNvSpPr txBox="1">
            <a:spLocks/>
          </p:cNvSpPr>
          <p:nvPr/>
        </p:nvSpPr>
        <p:spPr bwMode="auto">
          <a:xfrm>
            <a:off x="893999" y="741966"/>
            <a:ext cx="10514230" cy="1371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85000"/>
              </a:lnSpc>
              <a:spcBef>
                <a:spcPct val="0"/>
              </a:spcBef>
              <a:spcAft>
                <a:spcPct val="0"/>
              </a:spcAft>
              <a:defRPr sz="3200" b="1" kern="1200">
                <a:solidFill>
                  <a:schemeClr val="tx2"/>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r>
              <a:rPr lang="en-US" dirty="0">
                <a:latin typeface="Arial Black" panose="020B0604020202020204" pitchFamily="34" charset="0"/>
                <a:cs typeface="Arial Black" panose="020B0604020202020204" pitchFamily="34" charset="0"/>
              </a:rPr>
              <a:t>Bringing HPC Graph Analytics to</a:t>
            </a:r>
          </a:p>
          <a:p>
            <a:r>
              <a:rPr lang="en-US" dirty="0">
                <a:latin typeface="Arial Black" panose="020B0604020202020204" pitchFamily="34" charset="0"/>
                <a:cs typeface="Arial Black" panose="020B0604020202020204" pitchFamily="34" charset="0"/>
              </a:rPr>
              <a:t>Modern Graph Databases</a:t>
            </a:r>
          </a:p>
        </p:txBody>
      </p:sp>
      <p:pic>
        <p:nvPicPr>
          <p:cNvPr id="7" name="Picture 6">
            <a:extLst>
              <a:ext uri="{FF2B5EF4-FFF2-40B4-BE49-F238E27FC236}">
                <a16:creationId xmlns:a16="http://schemas.microsoft.com/office/drawing/2014/main" id="{BC3C60C5-5232-67AC-9D37-3B3431D9CFE1}"/>
              </a:ext>
            </a:extLst>
          </p:cNvPr>
          <p:cNvPicPr>
            <a:picLocks noChangeAspect="1"/>
          </p:cNvPicPr>
          <p:nvPr/>
        </p:nvPicPr>
        <p:blipFill>
          <a:blip r:embed="rId3"/>
          <a:srcRect/>
          <a:stretch/>
        </p:blipFill>
        <p:spPr>
          <a:xfrm>
            <a:off x="5671956" y="6162459"/>
            <a:ext cx="848087" cy="507162"/>
          </a:xfrm>
          <a:prstGeom prst="rect">
            <a:avLst/>
          </a:prstGeom>
          <a:solidFill>
            <a:srgbClr val="232E3E"/>
          </a:solidFill>
        </p:spPr>
      </p:pic>
    </p:spTree>
    <p:extLst>
      <p:ext uri="{BB962C8B-B14F-4D97-AF65-F5344CB8AC3E}">
        <p14:creationId xmlns:p14="http://schemas.microsoft.com/office/powerpoint/2010/main" val="237249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802C-E53E-3F41-8480-920B41FB6C7C}"/>
              </a:ext>
            </a:extLst>
          </p:cNvPr>
          <p:cNvSpPr>
            <a:spLocks noGrp="1"/>
          </p:cNvSpPr>
          <p:nvPr>
            <p:ph type="title"/>
          </p:nvPr>
        </p:nvSpPr>
        <p:spPr/>
        <p:txBody>
          <a:bodyPr/>
          <a:lstStyle/>
          <a:p>
            <a:r>
              <a:rPr lang="en-US" dirty="0"/>
              <a:t>Scalability! But at what COST?</a:t>
            </a:r>
          </a:p>
        </p:txBody>
      </p:sp>
      <p:sp>
        <p:nvSpPr>
          <p:cNvPr id="3" name="Content Placeholder 2">
            <a:extLst>
              <a:ext uri="{FF2B5EF4-FFF2-40B4-BE49-F238E27FC236}">
                <a16:creationId xmlns:a16="http://schemas.microsoft.com/office/drawing/2014/main" id="{D15084E0-583E-BF4F-9B22-9D17ED3614BE}"/>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000" dirty="0"/>
              <a:t>F. McSherry, M. </a:t>
            </a:r>
            <a:r>
              <a:rPr lang="en-US" sz="2000" dirty="0" err="1"/>
              <a:t>Isard</a:t>
            </a:r>
            <a:r>
              <a:rPr lang="en-US" sz="2000" dirty="0"/>
              <a:t>, and D. G. Murray, “Scalability! But at what COST?,” </a:t>
            </a:r>
            <a:r>
              <a:rPr lang="en-US" sz="2000" dirty="0" err="1"/>
              <a:t>HotOS</a:t>
            </a:r>
            <a:r>
              <a:rPr lang="en-US" sz="2000" dirty="0"/>
              <a:t>, 2015.</a:t>
            </a:r>
          </a:p>
          <a:p>
            <a:endParaRPr lang="en-US" dirty="0"/>
          </a:p>
        </p:txBody>
      </p:sp>
      <p:pic>
        <p:nvPicPr>
          <p:cNvPr id="4" name="Picture 3">
            <a:extLst>
              <a:ext uri="{FF2B5EF4-FFF2-40B4-BE49-F238E27FC236}">
                <a16:creationId xmlns:a16="http://schemas.microsoft.com/office/drawing/2014/main" id="{070D49BB-67AA-9743-A6F0-70A4A0EE1A51}"/>
              </a:ext>
            </a:extLst>
          </p:cNvPr>
          <p:cNvPicPr>
            <a:picLocks noChangeAspect="1"/>
          </p:cNvPicPr>
          <p:nvPr/>
        </p:nvPicPr>
        <p:blipFill>
          <a:blip r:embed="rId2"/>
          <a:stretch>
            <a:fillRect/>
          </a:stretch>
        </p:blipFill>
        <p:spPr>
          <a:xfrm>
            <a:off x="3365821" y="1184988"/>
            <a:ext cx="5737500" cy="3993502"/>
          </a:xfrm>
          <a:prstGeom prst="rect">
            <a:avLst/>
          </a:prstGeom>
        </p:spPr>
      </p:pic>
      <p:sp>
        <p:nvSpPr>
          <p:cNvPr id="5" name="Date Placeholder 4">
            <a:extLst>
              <a:ext uri="{FF2B5EF4-FFF2-40B4-BE49-F238E27FC236}">
                <a16:creationId xmlns:a16="http://schemas.microsoft.com/office/drawing/2014/main" id="{A247390C-BA74-524C-BFF3-7EAE2B68D45D}"/>
              </a:ext>
            </a:extLst>
          </p:cNvPr>
          <p:cNvSpPr>
            <a:spLocks noGrp="1"/>
          </p:cNvSpPr>
          <p:nvPr>
            <p:ph type="dt" sz="half" idx="10"/>
          </p:nvPr>
        </p:nvSpPr>
        <p:spPr/>
        <p:txBody>
          <a:bodyPr/>
          <a:lstStyle/>
          <a:p>
            <a:pPr>
              <a:defRPr/>
            </a:pPr>
            <a:r>
              <a:rPr lang="en-US"/>
              <a:t>12 Sep 2022 @ PPAM 2022</a:t>
            </a:r>
            <a:endParaRPr lang="en-US" dirty="0"/>
          </a:p>
        </p:txBody>
      </p:sp>
      <p:sp>
        <p:nvSpPr>
          <p:cNvPr id="7" name="Slide Number Placeholder 6">
            <a:extLst>
              <a:ext uri="{FF2B5EF4-FFF2-40B4-BE49-F238E27FC236}">
                <a16:creationId xmlns:a16="http://schemas.microsoft.com/office/drawing/2014/main" id="{5AE054B2-AC7C-1F4B-8628-9BB75E52F69F}"/>
              </a:ext>
            </a:extLst>
          </p:cNvPr>
          <p:cNvSpPr>
            <a:spLocks noGrp="1"/>
          </p:cNvSpPr>
          <p:nvPr>
            <p:ph type="sldNum" sz="quarter" idx="12"/>
          </p:nvPr>
        </p:nvSpPr>
        <p:spPr/>
        <p:txBody>
          <a:bodyPr/>
          <a:lstStyle/>
          <a:p>
            <a:fld id="{DF12B90A-6867-3A43-B59B-7A5CDA1F5239}" type="slidenum">
              <a:rPr lang="en-US" smtClean="0"/>
              <a:t>10</a:t>
            </a:fld>
            <a:endParaRPr lang="en-US" dirty="0"/>
          </a:p>
        </p:txBody>
      </p:sp>
      <p:sp>
        <p:nvSpPr>
          <p:cNvPr id="8" name="Footer Placeholder 7">
            <a:extLst>
              <a:ext uri="{FF2B5EF4-FFF2-40B4-BE49-F238E27FC236}">
                <a16:creationId xmlns:a16="http://schemas.microsoft.com/office/drawing/2014/main" id="{643314EE-72BB-BD4A-9F78-545822C7C79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14600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1113-9801-064C-8418-21834738AF4D}"/>
              </a:ext>
            </a:extLst>
          </p:cNvPr>
          <p:cNvSpPr>
            <a:spLocks noGrp="1"/>
          </p:cNvSpPr>
          <p:nvPr>
            <p:ph type="title"/>
          </p:nvPr>
        </p:nvSpPr>
        <p:spPr/>
        <p:txBody>
          <a:bodyPr/>
          <a:lstStyle/>
          <a:p>
            <a:r>
              <a:rPr lang="en-US" dirty="0"/>
              <a:t>Productivity vs Performance</a:t>
            </a:r>
          </a:p>
        </p:txBody>
      </p:sp>
      <p:sp>
        <p:nvSpPr>
          <p:cNvPr id="3" name="Content Placeholder 2">
            <a:extLst>
              <a:ext uri="{FF2B5EF4-FFF2-40B4-BE49-F238E27FC236}">
                <a16:creationId xmlns:a16="http://schemas.microsoft.com/office/drawing/2014/main" id="{27AFD5F9-E9BF-0C48-A0DD-0D5F53EEAABE}"/>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000" dirty="0"/>
              <a:t>N. Satish, N. Sundaram, M. M. A. </a:t>
            </a:r>
            <a:r>
              <a:rPr lang="en-US" sz="2000" dirty="0" err="1"/>
              <a:t>Patwary</a:t>
            </a:r>
            <a:r>
              <a:rPr lang="en-US" sz="2000" dirty="0"/>
              <a:t>, J. </a:t>
            </a:r>
            <a:r>
              <a:rPr lang="en-US" sz="2000" dirty="0" err="1"/>
              <a:t>Seo</a:t>
            </a:r>
            <a:r>
              <a:rPr lang="en-US" sz="2000" dirty="0"/>
              <a:t>, J. Park, M. A. </a:t>
            </a:r>
            <a:r>
              <a:rPr lang="en-US" sz="2000" dirty="0" err="1"/>
              <a:t>Hassaan</a:t>
            </a:r>
            <a:r>
              <a:rPr lang="en-US" sz="2000" dirty="0"/>
              <a:t>, S. Sengupta, Z. Yin, and P. Dubey, “</a:t>
            </a:r>
            <a:r>
              <a:rPr lang="en-US" sz="2000" i="1" dirty="0"/>
              <a:t>Navigating the maze of graph analytics frameworks using massive graph datasets”</a:t>
            </a:r>
            <a:r>
              <a:rPr lang="en-US" sz="2000" dirty="0"/>
              <a:t>. SIGMOD 2014.</a:t>
            </a:r>
            <a:endParaRPr lang="en-US" dirty="0"/>
          </a:p>
          <a:p>
            <a:endParaRPr lang="en-US" dirty="0"/>
          </a:p>
        </p:txBody>
      </p:sp>
      <p:pic>
        <p:nvPicPr>
          <p:cNvPr id="4" name="Picture 3">
            <a:extLst>
              <a:ext uri="{FF2B5EF4-FFF2-40B4-BE49-F238E27FC236}">
                <a16:creationId xmlns:a16="http://schemas.microsoft.com/office/drawing/2014/main" id="{3425F601-4BE4-404A-939A-DC5EA727909F}"/>
              </a:ext>
            </a:extLst>
          </p:cNvPr>
          <p:cNvPicPr>
            <a:picLocks noChangeAspect="1"/>
          </p:cNvPicPr>
          <p:nvPr/>
        </p:nvPicPr>
        <p:blipFill>
          <a:blip r:embed="rId2"/>
          <a:stretch>
            <a:fillRect/>
          </a:stretch>
        </p:blipFill>
        <p:spPr>
          <a:xfrm>
            <a:off x="2149568" y="1242011"/>
            <a:ext cx="7892864" cy="4011127"/>
          </a:xfrm>
          <a:prstGeom prst="rect">
            <a:avLst/>
          </a:prstGeom>
        </p:spPr>
      </p:pic>
      <p:sp>
        <p:nvSpPr>
          <p:cNvPr id="5" name="Right Brace 4">
            <a:extLst>
              <a:ext uri="{FF2B5EF4-FFF2-40B4-BE49-F238E27FC236}">
                <a16:creationId xmlns:a16="http://schemas.microsoft.com/office/drawing/2014/main" id="{1BEE81DE-D3BC-8440-A211-53C1EA437ED1}"/>
              </a:ext>
            </a:extLst>
          </p:cNvPr>
          <p:cNvSpPr/>
          <p:nvPr/>
        </p:nvSpPr>
        <p:spPr>
          <a:xfrm>
            <a:off x="9986596" y="2640566"/>
            <a:ext cx="242596" cy="158129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7C5ACFF-0998-CA41-BA9B-AAC0DFC52947}"/>
              </a:ext>
            </a:extLst>
          </p:cNvPr>
          <p:cNvSpPr txBox="1"/>
          <p:nvPr/>
        </p:nvSpPr>
        <p:spPr>
          <a:xfrm>
            <a:off x="10185047" y="3247571"/>
            <a:ext cx="832279" cy="369332"/>
          </a:xfrm>
          <a:prstGeom prst="rect">
            <a:avLst/>
          </a:prstGeom>
          <a:noFill/>
        </p:spPr>
        <p:txBody>
          <a:bodyPr wrap="none" rtlCol="0">
            <a:spAutoFit/>
          </a:bodyPr>
          <a:lstStyle/>
          <a:p>
            <a:r>
              <a:rPr lang="en-US" b="1" dirty="0">
                <a:solidFill>
                  <a:srgbClr val="FF0000"/>
                </a:solidFill>
              </a:rPr>
              <a:t>&gt;100x</a:t>
            </a:r>
          </a:p>
        </p:txBody>
      </p:sp>
      <p:sp>
        <p:nvSpPr>
          <p:cNvPr id="7" name="Date Placeholder 6">
            <a:extLst>
              <a:ext uri="{FF2B5EF4-FFF2-40B4-BE49-F238E27FC236}">
                <a16:creationId xmlns:a16="http://schemas.microsoft.com/office/drawing/2014/main" id="{C3CB3AD0-805F-044C-A25A-5F589C7BBEF1}"/>
              </a:ext>
            </a:extLst>
          </p:cNvPr>
          <p:cNvSpPr>
            <a:spLocks noGrp="1"/>
          </p:cNvSpPr>
          <p:nvPr>
            <p:ph type="dt" sz="half" idx="10"/>
          </p:nvPr>
        </p:nvSpPr>
        <p:spPr/>
        <p:txBody>
          <a:bodyPr/>
          <a:lstStyle/>
          <a:p>
            <a:pPr>
              <a:defRPr/>
            </a:pPr>
            <a:r>
              <a:rPr lang="en-US"/>
              <a:t>12 Sep 2022 @ PPAM 2022</a:t>
            </a:r>
            <a:endParaRPr lang="en-US" dirty="0"/>
          </a:p>
        </p:txBody>
      </p:sp>
      <p:sp>
        <p:nvSpPr>
          <p:cNvPr id="9" name="Slide Number Placeholder 8">
            <a:extLst>
              <a:ext uri="{FF2B5EF4-FFF2-40B4-BE49-F238E27FC236}">
                <a16:creationId xmlns:a16="http://schemas.microsoft.com/office/drawing/2014/main" id="{D3E9E5DE-7A69-E545-AB26-E8372DD6D632}"/>
              </a:ext>
            </a:extLst>
          </p:cNvPr>
          <p:cNvSpPr>
            <a:spLocks noGrp="1"/>
          </p:cNvSpPr>
          <p:nvPr>
            <p:ph type="sldNum" sz="quarter" idx="12"/>
          </p:nvPr>
        </p:nvSpPr>
        <p:spPr/>
        <p:txBody>
          <a:bodyPr/>
          <a:lstStyle/>
          <a:p>
            <a:fld id="{DF12B90A-6867-3A43-B59B-7A5CDA1F5239}" type="slidenum">
              <a:rPr lang="en-US" smtClean="0"/>
              <a:t>11</a:t>
            </a:fld>
            <a:endParaRPr lang="en-US" dirty="0"/>
          </a:p>
        </p:txBody>
      </p:sp>
      <p:sp>
        <p:nvSpPr>
          <p:cNvPr id="10" name="Footer Placeholder 9">
            <a:extLst>
              <a:ext uri="{FF2B5EF4-FFF2-40B4-BE49-F238E27FC236}">
                <a16:creationId xmlns:a16="http://schemas.microsoft.com/office/drawing/2014/main" id="{39195E45-6614-234A-857E-68F94EE5F7E0}"/>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01392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rgbClr val="941651"/>
                </a:solidFill>
              </a:rPr>
              <a:t>Few Examples of HPC Graph Analytics </a:t>
            </a:r>
          </a:p>
          <a:p>
            <a:pPr lvl="1"/>
            <a:r>
              <a:rPr lang="en-US" sz="2000" dirty="0">
                <a:solidFill>
                  <a:srgbClr val="941651"/>
                </a:solidFill>
              </a:rPr>
              <a:t>HPC Graph Analytics - Tips/Tricks</a:t>
            </a:r>
          </a:p>
          <a:p>
            <a:pPr lvl="1"/>
            <a:r>
              <a:rPr lang="en-US" sz="2000" dirty="0">
                <a:solidFill>
                  <a:schemeClr val="tx1"/>
                </a:solidFill>
              </a:rPr>
              <a:t>Faster centrality computations</a:t>
            </a:r>
          </a:p>
          <a:p>
            <a:pPr lvl="2"/>
            <a:r>
              <a:rPr lang="en-US" sz="1800" dirty="0">
                <a:solidFill>
                  <a:schemeClr val="tx1"/>
                </a:solidFill>
              </a:rPr>
              <a:t>Graph manipulations for fast centrality </a:t>
            </a:r>
            <a:r>
              <a:rPr lang="en-US" sz="1100" dirty="0">
                <a:solidFill>
                  <a:srgbClr val="A3A3A3"/>
                </a:solidFill>
              </a:rPr>
              <a:t>[SDM’13, TKDD’17]</a:t>
            </a:r>
          </a:p>
          <a:p>
            <a:pPr lvl="2"/>
            <a:r>
              <a:rPr lang="en-US" sz="1800" dirty="0">
                <a:solidFill>
                  <a:schemeClr val="tx1"/>
                </a:solidFill>
              </a:rPr>
              <a:t>Faster centrality computations on GPU </a:t>
            </a:r>
            <a:r>
              <a:rPr lang="en-US" sz="1100" dirty="0">
                <a:solidFill>
                  <a:srgbClr val="A3A3A3"/>
                </a:solidFill>
              </a:rPr>
              <a:t>[GPGPU’13]</a:t>
            </a:r>
          </a:p>
          <a:p>
            <a:pPr lvl="2"/>
            <a:r>
              <a:rPr lang="en-US" sz="1800" dirty="0">
                <a:solidFill>
                  <a:schemeClr val="tx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12</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674520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chemeClr val="bg1"/>
                </a:solidFill>
              </a:rPr>
              <a:t>HPC Graph Analytics - Tips/Tricks</a:t>
            </a:r>
          </a:p>
        </p:txBody>
      </p:sp>
      <p:sp>
        <p:nvSpPr>
          <p:cNvPr id="2" name="Content Placeholder 1"/>
          <p:cNvSpPr>
            <a:spLocks noGrp="1"/>
          </p:cNvSpPr>
          <p:nvPr>
            <p:ph idx="1"/>
          </p:nvPr>
        </p:nvSpPr>
        <p:spPr/>
        <p:txBody>
          <a:bodyPr/>
          <a:lstStyle/>
          <a:p>
            <a:r>
              <a:rPr lang="en-US" sz="2400" b="1" dirty="0">
                <a:solidFill>
                  <a:srgbClr val="7030A0"/>
                </a:solidFill>
              </a:rPr>
              <a:t>It is </a:t>
            </a:r>
            <a:r>
              <a:rPr lang="en-US" sz="2400" b="1" i="1" dirty="0">
                <a:solidFill>
                  <a:srgbClr val="7030A0"/>
                </a:solidFill>
              </a:rPr>
              <a:t>almost </a:t>
            </a:r>
            <a:r>
              <a:rPr lang="en-US" sz="2400" b="1" dirty="0">
                <a:solidFill>
                  <a:srgbClr val="7030A0"/>
                </a:solidFill>
              </a:rPr>
              <a:t>all about data movement and maximizing data reuse/locality</a:t>
            </a:r>
          </a:p>
          <a:p>
            <a:pPr lvl="1"/>
            <a:r>
              <a:rPr lang="en-US" sz="2200" dirty="0">
                <a:solidFill>
                  <a:schemeClr val="tx1"/>
                </a:solidFill>
              </a:rPr>
              <a:t>Smaller problems are easier to solve (and they take less memory space!)</a:t>
            </a:r>
          </a:p>
          <a:p>
            <a:pPr lvl="2"/>
            <a:r>
              <a:rPr lang="en-US" sz="1800" dirty="0">
                <a:solidFill>
                  <a:schemeClr val="tx1"/>
                </a:solidFill>
              </a:rPr>
              <a:t>Reduce your problem size: Graph manipulations/compression</a:t>
            </a:r>
          </a:p>
          <a:p>
            <a:pPr lvl="1"/>
            <a:r>
              <a:rPr lang="en-US" sz="2200" dirty="0">
                <a:solidFill>
                  <a:schemeClr val="tx1"/>
                </a:solidFill>
              </a:rPr>
              <a:t>Memory/Data Structures Optimizations</a:t>
            </a:r>
          </a:p>
          <a:p>
            <a:pPr lvl="2"/>
            <a:r>
              <a:rPr lang="en-US" sz="1800" dirty="0">
                <a:solidFill>
                  <a:srgbClr val="941651"/>
                </a:solidFill>
              </a:rPr>
              <a:t>Align (/reorder)</a:t>
            </a:r>
            <a:r>
              <a:rPr lang="en-US" sz="1800" dirty="0">
                <a:solidFill>
                  <a:schemeClr val="tx1"/>
                </a:solidFill>
              </a:rPr>
              <a:t> to memory/compute architecture</a:t>
            </a:r>
          </a:p>
          <a:p>
            <a:pPr lvl="2"/>
            <a:r>
              <a:rPr lang="en-US" sz="1800" dirty="0">
                <a:solidFill>
                  <a:schemeClr val="tx1"/>
                </a:solidFill>
              </a:rPr>
              <a:t>Make it memory hierarchy (cache) friendly </a:t>
            </a:r>
          </a:p>
          <a:p>
            <a:pPr lvl="1"/>
            <a:r>
              <a:rPr lang="en-US" sz="2200" dirty="0">
                <a:solidFill>
                  <a:schemeClr val="tx1"/>
                </a:solidFill>
              </a:rPr>
              <a:t>Processor optimizations</a:t>
            </a:r>
          </a:p>
          <a:p>
            <a:pPr lvl="2"/>
            <a:r>
              <a:rPr lang="en-US" sz="1800" dirty="0">
                <a:solidFill>
                  <a:schemeClr val="tx1"/>
                </a:solidFill>
              </a:rPr>
              <a:t>Take advantage of (instruction) parallelism (e.g., Vectorization, Tensor-Cores etc.)</a:t>
            </a:r>
          </a:p>
          <a:p>
            <a:pPr lvl="3"/>
            <a:r>
              <a:rPr lang="en-US" sz="1400" dirty="0">
                <a:solidFill>
                  <a:schemeClr val="tx1"/>
                </a:solidFill>
              </a:rPr>
              <a:t>Well, sometimes non-work optimal algorithm (with redundant computation) runs faster!</a:t>
            </a:r>
          </a:p>
          <a:p>
            <a:pPr lvl="1"/>
            <a:r>
              <a:rPr lang="en-US" sz="2200" dirty="0">
                <a:solidFill>
                  <a:schemeClr val="tx1"/>
                </a:solidFill>
              </a:rPr>
              <a:t>Hybrid (Memory + Processor)</a:t>
            </a:r>
          </a:p>
          <a:p>
            <a:pPr lvl="2"/>
            <a:r>
              <a:rPr lang="en-US" sz="1800" dirty="0">
                <a:solidFill>
                  <a:schemeClr val="tx1"/>
                </a:solidFill>
              </a:rPr>
              <a:t>Task-based execution: 1D vs 2D tasks</a:t>
            </a:r>
          </a:p>
          <a:p>
            <a:pPr lvl="2"/>
            <a:r>
              <a:rPr lang="en-US" sz="1800" dirty="0">
                <a:solidFill>
                  <a:schemeClr val="tx1"/>
                </a:solidFill>
              </a:rPr>
              <a:t>Task scheduling: pipelining, multi-buffering for computation and communication overlap</a:t>
            </a:r>
          </a:p>
          <a:p>
            <a:r>
              <a:rPr lang="en-US" sz="2400" dirty="0">
                <a:solidFill>
                  <a:schemeClr val="tx1"/>
                </a:solidFill>
              </a:rPr>
              <a:t>Eliminate “redundant” computation </a:t>
            </a:r>
          </a:p>
          <a:p>
            <a:pPr lvl="1"/>
            <a:r>
              <a:rPr lang="en-US" sz="2000" dirty="0">
                <a:solidFill>
                  <a:schemeClr val="tx1"/>
                </a:solidFill>
              </a:rPr>
              <a:t>Can you reduce the solution space?</a:t>
            </a:r>
          </a:p>
          <a:p>
            <a:pPr lvl="1"/>
            <a:r>
              <a:rPr lang="en-US" sz="2000" dirty="0">
                <a:solidFill>
                  <a:schemeClr val="tx1"/>
                </a:solidFill>
              </a:rPr>
              <a:t>Would approximation be appropriate/good? </a:t>
            </a:r>
          </a:p>
          <a:p>
            <a:pPr lvl="1"/>
            <a:r>
              <a:rPr lang="en-US" sz="2000" dirty="0">
                <a:solidFill>
                  <a:schemeClr val="tx1"/>
                </a:solidFill>
              </a:rPr>
              <a:t>Can you </a:t>
            </a:r>
            <a:r>
              <a:rPr lang="en-US" sz="2000" dirty="0" err="1">
                <a:solidFill>
                  <a:schemeClr val="tx1"/>
                </a:solidFill>
              </a:rPr>
              <a:t>sparsify</a:t>
            </a:r>
            <a:r>
              <a:rPr lang="en-US" sz="2000" dirty="0">
                <a:solidFill>
                  <a:schemeClr val="tx1"/>
                </a:solidFill>
              </a:rPr>
              <a:t>? </a:t>
            </a:r>
          </a:p>
          <a:p>
            <a:endParaRPr lang="en-US" sz="2400" dirty="0">
              <a:solidFill>
                <a:srgbClr val="C00000"/>
              </a:solidFill>
            </a:endParaRPr>
          </a:p>
        </p:txBody>
      </p:sp>
      <p:sp>
        <p:nvSpPr>
          <p:cNvPr id="3" name="Date Placeholder 2">
            <a:extLst>
              <a:ext uri="{FF2B5EF4-FFF2-40B4-BE49-F238E27FC236}">
                <a16:creationId xmlns:a16="http://schemas.microsoft.com/office/drawing/2014/main" id="{4DC43F5E-8F71-8B46-9EE2-D6ACE28254A5}"/>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A95B2BA6-8E26-E048-BC2A-B4CB228AD0E8}"/>
              </a:ext>
            </a:extLst>
          </p:cNvPr>
          <p:cNvSpPr>
            <a:spLocks noGrp="1"/>
          </p:cNvSpPr>
          <p:nvPr>
            <p:ph type="sldNum" sz="quarter" idx="12"/>
          </p:nvPr>
        </p:nvSpPr>
        <p:spPr/>
        <p:txBody>
          <a:bodyPr/>
          <a:lstStyle/>
          <a:p>
            <a:fld id="{DF12B90A-6867-3A43-B59B-7A5CDA1F5239}" type="slidenum">
              <a:rPr lang="en-US" smtClean="0"/>
              <a:t>13</a:t>
            </a:fld>
            <a:endParaRPr lang="en-US" dirty="0"/>
          </a:p>
        </p:txBody>
      </p:sp>
      <p:sp>
        <p:nvSpPr>
          <p:cNvPr id="7" name="Footer Placeholder 6">
            <a:extLst>
              <a:ext uri="{FF2B5EF4-FFF2-40B4-BE49-F238E27FC236}">
                <a16:creationId xmlns:a16="http://schemas.microsoft.com/office/drawing/2014/main" id="{0BBA8EF7-A9B0-FF40-9677-BE941C818454}"/>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7113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50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500"/>
                                  </p:stCondLst>
                                  <p:childTnLst>
                                    <p:set>
                                      <p:cBhvr>
                                        <p:cTn id="29"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500"/>
                                  </p:stCondLst>
                                  <p:childTnLst>
                                    <p:set>
                                      <p:cBhvr>
                                        <p:cTn id="46" dur="1" fill="hold">
                                          <p:stCondLst>
                                            <p:cond delay="0"/>
                                          </p:stCondLst>
                                        </p:cTn>
                                        <p:tgtEl>
                                          <p:spTgt spid="2">
                                            <p:txEl>
                                              <p:pRg st="13" end="13"/>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500"/>
                                  </p:stCondLst>
                                  <p:childTnLst>
                                    <p:set>
                                      <p:cBhvr>
                                        <p:cTn id="49" dur="1" fill="hold">
                                          <p:stCondLst>
                                            <p:cond delay="0"/>
                                          </p:stCondLst>
                                        </p:cTn>
                                        <p:tgtEl>
                                          <p:spTgt spid="2">
                                            <p:txEl>
                                              <p:pRg st="14" end="14"/>
                                            </p:txEl>
                                          </p:spTgt>
                                        </p:tgtEl>
                                        <p:attrNameLst>
                                          <p:attrName>style.visibility</p:attrName>
                                        </p:attrNameLst>
                                      </p:cBhvr>
                                      <p:to>
                                        <p:strVal val="visible"/>
                                      </p:to>
                                    </p:set>
                                  </p:childTnLst>
                                </p:cTn>
                              </p:par>
                            </p:childTnLst>
                          </p:cTn>
                        </p:par>
                        <p:par>
                          <p:cTn id="50" fill="hold">
                            <p:stCondLst>
                              <p:cond delay="1000"/>
                            </p:stCondLst>
                            <p:childTnLst>
                              <p:par>
                                <p:cTn id="51" presetID="1" presetClass="entr" presetSubtype="0" fill="hold" nodeType="afterEffect">
                                  <p:stCondLst>
                                    <p:cond delay="500"/>
                                  </p:stCondLst>
                                  <p:childTnLst>
                                    <p:set>
                                      <p:cBhvr>
                                        <p:cTn id="5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chemeClr val="bg1">
                    <a:lumMod val="75000"/>
                  </a:schemeClr>
                </a:solidFill>
              </a:rPr>
              <a:t>Few Examples of HPC Graph Analytics </a:t>
            </a:r>
          </a:p>
          <a:p>
            <a:pPr lvl="1"/>
            <a:r>
              <a:rPr lang="en-US" sz="2000" dirty="0">
                <a:solidFill>
                  <a:schemeClr val="bg1">
                    <a:lumMod val="75000"/>
                  </a:schemeClr>
                </a:solidFill>
              </a:rPr>
              <a:t>HPC Graph Analytics - Tips/Tricks</a:t>
            </a:r>
          </a:p>
          <a:p>
            <a:pPr lvl="1"/>
            <a:r>
              <a:rPr lang="en-US" sz="2000" dirty="0">
                <a:solidFill>
                  <a:srgbClr val="941651"/>
                </a:solidFill>
              </a:rPr>
              <a:t>Faster centrality computations</a:t>
            </a:r>
          </a:p>
          <a:p>
            <a:pPr lvl="2"/>
            <a:r>
              <a:rPr lang="en-US" sz="1800" dirty="0">
                <a:solidFill>
                  <a:srgbClr val="941651"/>
                </a:solidFill>
              </a:rPr>
              <a:t>Graph manipulations for fast centrality </a:t>
            </a:r>
            <a:r>
              <a:rPr lang="en-US" sz="1100" dirty="0">
                <a:solidFill>
                  <a:srgbClr val="A3A3A3"/>
                </a:solidFill>
              </a:rPr>
              <a:t>[SDM’13, TKDD’17]</a:t>
            </a:r>
          </a:p>
          <a:p>
            <a:pPr lvl="2"/>
            <a:r>
              <a:rPr lang="en-US" sz="1800" dirty="0">
                <a:solidFill>
                  <a:schemeClr val="tx1"/>
                </a:solidFill>
              </a:rPr>
              <a:t>Faster centrality computations on GPU </a:t>
            </a:r>
            <a:r>
              <a:rPr lang="en-US" sz="1100" dirty="0">
                <a:solidFill>
                  <a:srgbClr val="A3A3A3"/>
                </a:solidFill>
              </a:rPr>
              <a:t>[GPGPU’13]</a:t>
            </a:r>
          </a:p>
          <a:p>
            <a:pPr lvl="2"/>
            <a:r>
              <a:rPr lang="en-US" sz="1800" dirty="0">
                <a:solidFill>
                  <a:schemeClr val="tx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14</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369016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10210" y="922580"/>
            <a:ext cx="5313282" cy="2588252"/>
          </a:xfrm>
          <a:prstGeom prst="rect">
            <a:avLst/>
          </a:prstGeom>
        </p:spPr>
      </p:pic>
      <p:sp>
        <p:nvSpPr>
          <p:cNvPr id="7" name="Content Placeholder 1"/>
          <p:cNvSpPr txBox="1">
            <a:spLocks/>
          </p:cNvSpPr>
          <p:nvPr/>
        </p:nvSpPr>
        <p:spPr>
          <a:xfrm>
            <a:off x="1676400" y="3432412"/>
            <a:ext cx="8839200" cy="2762623"/>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6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4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r>
              <a:rPr lang="en-US" sz="1800" dirty="0"/>
              <a:t>Let </a:t>
            </a:r>
            <a:r>
              <a:rPr lang="en-US" sz="1800" b="1" dirty="0"/>
              <a:t>G </a:t>
            </a:r>
            <a:r>
              <a:rPr lang="en-US" sz="1800" dirty="0"/>
              <a:t>= (</a:t>
            </a:r>
            <a:r>
              <a:rPr lang="en-US" sz="1800" b="1" dirty="0"/>
              <a:t>V</a:t>
            </a:r>
            <a:r>
              <a:rPr lang="en-US" sz="1800" dirty="0"/>
              <a:t>, </a:t>
            </a:r>
            <a:r>
              <a:rPr lang="en-US" sz="1800" b="1" dirty="0"/>
              <a:t>E</a:t>
            </a:r>
            <a:r>
              <a:rPr lang="en-US" sz="1800" dirty="0"/>
              <a:t>) be an undirected and </a:t>
            </a:r>
            <a:r>
              <a:rPr lang="en-US" sz="1800" dirty="0" err="1"/>
              <a:t>unweighted</a:t>
            </a:r>
            <a:r>
              <a:rPr lang="en-US" sz="1800" dirty="0"/>
              <a:t> graph with a vertex set </a:t>
            </a:r>
            <a:r>
              <a:rPr lang="en-US" sz="1800" b="1" dirty="0"/>
              <a:t>V</a:t>
            </a:r>
            <a:r>
              <a:rPr lang="en-US" sz="1800" dirty="0"/>
              <a:t> of </a:t>
            </a:r>
            <a:r>
              <a:rPr lang="en-US" sz="1800" b="1" dirty="0"/>
              <a:t>n</a:t>
            </a:r>
            <a:r>
              <a:rPr lang="en-US" sz="1800" dirty="0"/>
              <a:t> vertices and an edge set </a:t>
            </a:r>
            <a:r>
              <a:rPr lang="en-US" sz="1800" b="1" dirty="0"/>
              <a:t>E</a:t>
            </a:r>
            <a:r>
              <a:rPr lang="en-US" sz="1800" dirty="0"/>
              <a:t> of </a:t>
            </a:r>
            <a:r>
              <a:rPr lang="en-US" sz="1800" b="1" dirty="0"/>
              <a:t>m</a:t>
            </a:r>
            <a:r>
              <a:rPr lang="en-US" sz="1800" dirty="0"/>
              <a:t> edges</a:t>
            </a:r>
          </a:p>
          <a:p>
            <a:pPr marL="342900" lvl="1" indent="-342900"/>
            <a:endParaRPr lang="en-US" sz="1800" dirty="0"/>
          </a:p>
          <a:p>
            <a:r>
              <a:rPr lang="en-US" sz="1800" dirty="0"/>
              <a:t>Closeness:</a:t>
            </a:r>
          </a:p>
          <a:p>
            <a:endParaRPr lang="en-US" sz="1800" dirty="0"/>
          </a:p>
          <a:p>
            <a:pPr marL="0" indent="0">
              <a:buNone/>
            </a:pPr>
            <a:endParaRPr lang="en-US" sz="1800" dirty="0"/>
          </a:p>
          <a:p>
            <a:r>
              <a:rPr lang="en-US" sz="1800" dirty="0"/>
              <a:t>Betweenness: </a:t>
            </a:r>
          </a:p>
          <a:p>
            <a:pPr marL="57150" indent="0">
              <a:buNone/>
            </a:pPr>
            <a:endParaRPr lang="en-US" sz="1800" dirty="0">
              <a:solidFill>
                <a:srgbClr val="941651"/>
              </a:solidFill>
            </a:endParaRPr>
          </a:p>
          <a:p>
            <a:pPr marL="514350" indent="-457200"/>
            <a:r>
              <a:rPr lang="en-US" sz="1800" dirty="0">
                <a:solidFill>
                  <a:srgbClr val="941651"/>
                </a:solidFill>
              </a:rPr>
              <a:t>O(</a:t>
            </a:r>
            <a:r>
              <a:rPr lang="en-US" sz="1800" b="1" dirty="0" err="1">
                <a:solidFill>
                  <a:srgbClr val="941651"/>
                </a:solidFill>
              </a:rPr>
              <a:t>mn</a:t>
            </a:r>
            <a:r>
              <a:rPr lang="en-US" sz="1800" dirty="0">
                <a:solidFill>
                  <a:srgbClr val="941651"/>
                </a:solidFill>
              </a:rPr>
              <a:t>) complexity for both metrics</a:t>
            </a:r>
          </a:p>
          <a:p>
            <a:pPr marL="57150" indent="0">
              <a:buNone/>
            </a:pPr>
            <a:endParaRPr lang="en-US" sz="1800" dirty="0"/>
          </a:p>
          <a:p>
            <a:pPr lvl="1"/>
            <a:endParaRPr lang="en-US" sz="1600" dirty="0"/>
          </a:p>
          <a:p>
            <a:pPr lvl="1"/>
            <a:endParaRPr lang="en-US" sz="1600" dirty="0"/>
          </a:p>
        </p:txBody>
      </p:sp>
      <p:sp>
        <p:nvSpPr>
          <p:cNvPr id="6" name="Title 5"/>
          <p:cNvSpPr>
            <a:spLocks noGrp="1"/>
          </p:cNvSpPr>
          <p:nvPr>
            <p:ph type="title"/>
          </p:nvPr>
        </p:nvSpPr>
        <p:spPr/>
        <p:txBody>
          <a:bodyPr>
            <a:normAutofit/>
          </a:bodyPr>
          <a:lstStyle/>
          <a:p>
            <a:pPr lvl="1"/>
            <a:r>
              <a:rPr lang="en-US" dirty="0">
                <a:solidFill>
                  <a:schemeClr val="accent1"/>
                </a:solidFill>
              </a:rPr>
              <a:t>Graph manipulations for fast centrality computations</a:t>
            </a:r>
          </a:p>
        </p:txBody>
      </p:sp>
      <p:pic>
        <p:nvPicPr>
          <p:cNvPr id="9" name="Picture 8"/>
          <p:cNvPicPr>
            <a:picLocks noChangeAspect="1"/>
          </p:cNvPicPr>
          <p:nvPr/>
        </p:nvPicPr>
        <p:blipFill>
          <a:blip r:embed="rId3"/>
          <a:stretch>
            <a:fillRect/>
          </a:stretch>
        </p:blipFill>
        <p:spPr>
          <a:xfrm>
            <a:off x="3636384" y="4282507"/>
            <a:ext cx="3252685" cy="929339"/>
          </a:xfrm>
          <a:prstGeom prst="rect">
            <a:avLst/>
          </a:prstGeom>
        </p:spPr>
      </p:pic>
      <p:pic>
        <p:nvPicPr>
          <p:cNvPr id="10" name="Picture 9"/>
          <p:cNvPicPr>
            <a:picLocks noChangeAspect="1"/>
          </p:cNvPicPr>
          <p:nvPr/>
        </p:nvPicPr>
        <p:blipFill>
          <a:blip r:embed="rId4"/>
          <a:stretch>
            <a:fillRect/>
          </a:stretch>
        </p:blipFill>
        <p:spPr>
          <a:xfrm>
            <a:off x="7283466" y="4047286"/>
            <a:ext cx="2059421" cy="992545"/>
          </a:xfrm>
          <a:prstGeom prst="rect">
            <a:avLst/>
          </a:prstGeom>
        </p:spPr>
      </p:pic>
      <p:pic>
        <p:nvPicPr>
          <p:cNvPr id="12" name="Picture 11"/>
          <p:cNvPicPr>
            <a:picLocks noChangeAspect="1"/>
          </p:cNvPicPr>
          <p:nvPr/>
        </p:nvPicPr>
        <p:blipFill>
          <a:blip r:embed="rId5"/>
          <a:stretch>
            <a:fillRect/>
          </a:stretch>
        </p:blipFill>
        <p:spPr>
          <a:xfrm>
            <a:off x="3659590" y="5331229"/>
            <a:ext cx="2828504" cy="856235"/>
          </a:xfrm>
          <a:prstGeom prst="rect">
            <a:avLst/>
          </a:prstGeom>
        </p:spPr>
      </p:pic>
      <p:sp>
        <p:nvSpPr>
          <p:cNvPr id="4" name="Date Placeholder 3">
            <a:extLst>
              <a:ext uri="{FF2B5EF4-FFF2-40B4-BE49-F238E27FC236}">
                <a16:creationId xmlns:a16="http://schemas.microsoft.com/office/drawing/2014/main" id="{BC5EC40A-9AE0-E148-BA77-45F394695793}"/>
              </a:ext>
            </a:extLst>
          </p:cNvPr>
          <p:cNvSpPr>
            <a:spLocks noGrp="1"/>
          </p:cNvSpPr>
          <p:nvPr>
            <p:ph type="dt" sz="half" idx="10"/>
          </p:nvPr>
        </p:nvSpPr>
        <p:spPr/>
        <p:txBody>
          <a:bodyPr/>
          <a:lstStyle/>
          <a:p>
            <a:pPr>
              <a:defRPr/>
            </a:pPr>
            <a:r>
              <a:rPr lang="en-US"/>
              <a:t>12 Sep 2022 @ PPAM 2022</a:t>
            </a:r>
            <a:endParaRPr lang="en-US" dirty="0"/>
          </a:p>
        </p:txBody>
      </p:sp>
      <p:sp>
        <p:nvSpPr>
          <p:cNvPr id="13" name="Slide Number Placeholder 12">
            <a:extLst>
              <a:ext uri="{FF2B5EF4-FFF2-40B4-BE49-F238E27FC236}">
                <a16:creationId xmlns:a16="http://schemas.microsoft.com/office/drawing/2014/main" id="{B1EBAD5F-CB2C-0C43-8CE9-73F4941CC949}"/>
              </a:ext>
            </a:extLst>
          </p:cNvPr>
          <p:cNvSpPr>
            <a:spLocks noGrp="1"/>
          </p:cNvSpPr>
          <p:nvPr>
            <p:ph type="sldNum" sz="quarter" idx="12"/>
          </p:nvPr>
        </p:nvSpPr>
        <p:spPr/>
        <p:txBody>
          <a:bodyPr/>
          <a:lstStyle/>
          <a:p>
            <a:fld id="{DF12B90A-6867-3A43-B59B-7A5CDA1F5239}" type="slidenum">
              <a:rPr lang="en-US" smtClean="0"/>
              <a:t>15</a:t>
            </a:fld>
            <a:endParaRPr lang="en-US" dirty="0"/>
          </a:p>
        </p:txBody>
      </p:sp>
      <p:sp>
        <p:nvSpPr>
          <p:cNvPr id="2" name="Footer Placeholder 1">
            <a:extLst>
              <a:ext uri="{FF2B5EF4-FFF2-40B4-BE49-F238E27FC236}">
                <a16:creationId xmlns:a16="http://schemas.microsoft.com/office/drawing/2014/main" id="{5772D420-AEEB-4B4B-AEEC-13125EE8B7F1}"/>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61748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10210" y="922580"/>
            <a:ext cx="5313282" cy="2588252"/>
          </a:xfrm>
          <a:prstGeom prst="rect">
            <a:avLst/>
          </a:prstGeom>
        </p:spPr>
      </p:pic>
      <p:sp>
        <p:nvSpPr>
          <p:cNvPr id="6" name="Title 5"/>
          <p:cNvSpPr>
            <a:spLocks noGrp="1"/>
          </p:cNvSpPr>
          <p:nvPr>
            <p:ph type="title"/>
          </p:nvPr>
        </p:nvSpPr>
        <p:spPr/>
        <p:txBody>
          <a:bodyPr>
            <a:normAutofit/>
          </a:bodyPr>
          <a:lstStyle/>
          <a:p>
            <a:pPr lvl="1"/>
            <a:r>
              <a:rPr lang="en-US" dirty="0">
                <a:solidFill>
                  <a:schemeClr val="accent1"/>
                </a:solidFill>
              </a:rPr>
              <a:t>Graph manipulations for fast centrality computations</a:t>
            </a:r>
          </a:p>
        </p:txBody>
      </p:sp>
      <p:pic>
        <p:nvPicPr>
          <p:cNvPr id="11" name="Picture 10"/>
          <p:cNvPicPr>
            <a:picLocks noChangeAspect="1"/>
          </p:cNvPicPr>
          <p:nvPr/>
        </p:nvPicPr>
        <p:blipFill>
          <a:blip r:embed="rId3"/>
          <a:stretch>
            <a:fillRect/>
          </a:stretch>
        </p:blipFill>
        <p:spPr>
          <a:xfrm>
            <a:off x="2247073" y="3912681"/>
            <a:ext cx="8630558" cy="2299964"/>
          </a:xfrm>
          <a:prstGeom prst="rect">
            <a:avLst/>
          </a:prstGeom>
        </p:spPr>
      </p:pic>
      <p:sp>
        <p:nvSpPr>
          <p:cNvPr id="4" name="Date Placeholder 3">
            <a:extLst>
              <a:ext uri="{FF2B5EF4-FFF2-40B4-BE49-F238E27FC236}">
                <a16:creationId xmlns:a16="http://schemas.microsoft.com/office/drawing/2014/main" id="{BC5EC40A-9AE0-E148-BA77-45F394695793}"/>
              </a:ext>
            </a:extLst>
          </p:cNvPr>
          <p:cNvSpPr>
            <a:spLocks noGrp="1"/>
          </p:cNvSpPr>
          <p:nvPr>
            <p:ph type="dt" sz="half" idx="10"/>
          </p:nvPr>
        </p:nvSpPr>
        <p:spPr/>
        <p:txBody>
          <a:bodyPr/>
          <a:lstStyle/>
          <a:p>
            <a:pPr>
              <a:defRPr/>
            </a:pPr>
            <a:r>
              <a:rPr lang="en-US"/>
              <a:t>12 Sep 2022 @ PPAM 2022</a:t>
            </a:r>
            <a:endParaRPr lang="en-US" dirty="0"/>
          </a:p>
        </p:txBody>
      </p:sp>
      <p:sp>
        <p:nvSpPr>
          <p:cNvPr id="13" name="Slide Number Placeholder 12">
            <a:extLst>
              <a:ext uri="{FF2B5EF4-FFF2-40B4-BE49-F238E27FC236}">
                <a16:creationId xmlns:a16="http://schemas.microsoft.com/office/drawing/2014/main" id="{B1EBAD5F-CB2C-0C43-8CE9-73F4941CC949}"/>
              </a:ext>
            </a:extLst>
          </p:cNvPr>
          <p:cNvSpPr>
            <a:spLocks noGrp="1"/>
          </p:cNvSpPr>
          <p:nvPr>
            <p:ph type="sldNum" sz="quarter" idx="12"/>
          </p:nvPr>
        </p:nvSpPr>
        <p:spPr/>
        <p:txBody>
          <a:bodyPr/>
          <a:lstStyle/>
          <a:p>
            <a:fld id="{DF12B90A-6867-3A43-B59B-7A5CDA1F5239}" type="slidenum">
              <a:rPr lang="en-US" smtClean="0"/>
              <a:t>16</a:t>
            </a:fld>
            <a:endParaRPr lang="en-US" dirty="0"/>
          </a:p>
        </p:txBody>
      </p:sp>
      <p:sp>
        <p:nvSpPr>
          <p:cNvPr id="2" name="Footer Placeholder 1">
            <a:extLst>
              <a:ext uri="{FF2B5EF4-FFF2-40B4-BE49-F238E27FC236}">
                <a16:creationId xmlns:a16="http://schemas.microsoft.com/office/drawing/2014/main" id="{5772D420-AEEB-4B4B-AEEC-13125EE8B7F1}"/>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3136912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6513" y="1112683"/>
            <a:ext cx="7090523" cy="5310940"/>
          </a:xfrm>
          <a:prstGeom prst="rect">
            <a:avLst/>
          </a:prstGeom>
        </p:spPr>
      </p:pic>
      <p:sp>
        <p:nvSpPr>
          <p:cNvPr id="2" name="Title 1"/>
          <p:cNvSpPr>
            <a:spLocks noGrp="1"/>
          </p:cNvSpPr>
          <p:nvPr>
            <p:ph type="title"/>
          </p:nvPr>
        </p:nvSpPr>
        <p:spPr/>
        <p:txBody>
          <a:bodyPr/>
          <a:lstStyle/>
          <a:p>
            <a:r>
              <a:rPr lang="en-US" dirty="0"/>
              <a:t>Closeness Centrality </a:t>
            </a:r>
          </a:p>
        </p:txBody>
      </p:sp>
      <p:cxnSp>
        <p:nvCxnSpPr>
          <p:cNvPr id="8" name="Straight Arrow Connector 7"/>
          <p:cNvCxnSpPr/>
          <p:nvPr/>
        </p:nvCxnSpPr>
        <p:spPr>
          <a:xfrm flipV="1">
            <a:off x="4853030" y="1971053"/>
            <a:ext cx="1962779" cy="3656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31509" y="1603828"/>
            <a:ext cx="3307488" cy="923330"/>
          </a:xfrm>
          <a:prstGeom prst="rect">
            <a:avLst/>
          </a:prstGeom>
          <a:noFill/>
        </p:spPr>
        <p:txBody>
          <a:bodyPr wrap="square" rtlCol="0">
            <a:spAutoFit/>
          </a:bodyPr>
          <a:lstStyle/>
          <a:p>
            <a:pPr algn="ctr"/>
            <a:r>
              <a:rPr lang="en-US" dirty="0">
                <a:solidFill>
                  <a:srgbClr val="FF0000"/>
                </a:solidFill>
              </a:rPr>
              <a:t>SSSP: Single Source Shortest Path = BFS is computed for each vertex</a:t>
            </a:r>
          </a:p>
        </p:txBody>
      </p:sp>
      <p:sp>
        <p:nvSpPr>
          <p:cNvPr id="15" name="Right Brace 14"/>
          <p:cNvSpPr/>
          <p:nvPr/>
        </p:nvSpPr>
        <p:spPr>
          <a:xfrm rot="10800000">
            <a:off x="2862485" y="3795074"/>
            <a:ext cx="432074" cy="1728412"/>
          </a:xfrm>
          <a:prstGeom prst="rightBrace">
            <a:avLst>
              <a:gd name="adj1" fmla="val 78337"/>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524000" y="3813592"/>
            <a:ext cx="1548200" cy="923330"/>
          </a:xfrm>
          <a:prstGeom prst="rect">
            <a:avLst/>
          </a:prstGeom>
          <a:noFill/>
        </p:spPr>
        <p:txBody>
          <a:bodyPr wrap="square" rtlCol="0">
            <a:spAutoFit/>
          </a:bodyPr>
          <a:lstStyle/>
          <a:p>
            <a:pPr algn="ctr"/>
            <a:r>
              <a:rPr lang="en-US" dirty="0">
                <a:solidFill>
                  <a:srgbClr val="FF0000"/>
                </a:solidFill>
              </a:rPr>
              <a:t>BFS with </a:t>
            </a:r>
            <a:r>
              <a:rPr lang="en-US" b="1" dirty="0">
                <a:solidFill>
                  <a:srgbClr val="FF0000"/>
                </a:solidFill>
              </a:rPr>
              <a:t>farness</a:t>
            </a:r>
            <a:r>
              <a:rPr lang="en-US" dirty="0">
                <a:solidFill>
                  <a:srgbClr val="FF0000"/>
                </a:solidFill>
              </a:rPr>
              <a:t> computation</a:t>
            </a:r>
          </a:p>
        </p:txBody>
      </p:sp>
      <p:cxnSp>
        <p:nvCxnSpPr>
          <p:cNvPr id="18" name="Straight Arrow Connector 17"/>
          <p:cNvCxnSpPr>
            <a:cxnSpLocks/>
          </p:cNvCxnSpPr>
          <p:nvPr/>
        </p:nvCxnSpPr>
        <p:spPr>
          <a:xfrm flipH="1" flipV="1">
            <a:off x="2731325" y="4346369"/>
            <a:ext cx="1804194" cy="11270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708705" y="5742830"/>
            <a:ext cx="2837950" cy="31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370938" y="5454242"/>
            <a:ext cx="2016365" cy="646331"/>
          </a:xfrm>
          <a:prstGeom prst="rect">
            <a:avLst/>
          </a:prstGeom>
          <a:noFill/>
        </p:spPr>
        <p:txBody>
          <a:bodyPr wrap="square" rtlCol="0">
            <a:spAutoFit/>
          </a:bodyPr>
          <a:lstStyle/>
          <a:p>
            <a:pPr algn="ctr"/>
            <a:r>
              <a:rPr lang="en-US" dirty="0">
                <a:solidFill>
                  <a:srgbClr val="FF0000"/>
                </a:solidFill>
              </a:rPr>
              <a:t>cc value is assigned</a:t>
            </a:r>
          </a:p>
        </p:txBody>
      </p:sp>
      <p:sp>
        <p:nvSpPr>
          <p:cNvPr id="4" name="Date Placeholder 3">
            <a:extLst>
              <a:ext uri="{FF2B5EF4-FFF2-40B4-BE49-F238E27FC236}">
                <a16:creationId xmlns:a16="http://schemas.microsoft.com/office/drawing/2014/main" id="{B49A7FFE-5D17-1342-A7AB-AEF36CFBC6C6}"/>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B13467E1-A251-8B45-A5DA-5676A4A6A61F}"/>
              </a:ext>
            </a:extLst>
          </p:cNvPr>
          <p:cNvSpPr>
            <a:spLocks noGrp="1"/>
          </p:cNvSpPr>
          <p:nvPr>
            <p:ph type="sldNum" sz="quarter" idx="12"/>
          </p:nvPr>
        </p:nvSpPr>
        <p:spPr/>
        <p:txBody>
          <a:bodyPr/>
          <a:lstStyle/>
          <a:p>
            <a:fld id="{DF12B90A-6867-3A43-B59B-7A5CDA1F5239}" type="slidenum">
              <a:rPr lang="en-US" smtClean="0"/>
              <a:t>17</a:t>
            </a:fld>
            <a:endParaRPr lang="en-US" dirty="0"/>
          </a:p>
        </p:txBody>
      </p:sp>
      <p:sp>
        <p:nvSpPr>
          <p:cNvPr id="7" name="Footer Placeholder 6">
            <a:extLst>
              <a:ext uri="{FF2B5EF4-FFF2-40B4-BE49-F238E27FC236}">
                <a16:creationId xmlns:a16="http://schemas.microsoft.com/office/drawing/2014/main" id="{4724C154-164B-414A-A7BA-C69BA2A2A982}"/>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62014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Betweenness Centrality </a:t>
            </a:r>
          </a:p>
        </p:txBody>
      </p:sp>
      <p:sp>
        <p:nvSpPr>
          <p:cNvPr id="2" name="Content Placeholder 1"/>
          <p:cNvSpPr>
            <a:spLocks noGrp="1"/>
          </p:cNvSpPr>
          <p:nvPr>
            <p:ph idx="1"/>
          </p:nvPr>
        </p:nvSpPr>
        <p:spPr>
          <a:xfrm>
            <a:off x="609600" y="1136923"/>
            <a:ext cx="10972800" cy="1556219"/>
          </a:xfrm>
        </p:spPr>
        <p:txBody>
          <a:bodyPr/>
          <a:lstStyle/>
          <a:p>
            <a:r>
              <a:rPr lang="en-US" dirty="0"/>
              <a:t>The current best algorithm (by </a:t>
            </a:r>
            <a:r>
              <a:rPr lang="en-US" dirty="0" err="1"/>
              <a:t>Brandes</a:t>
            </a:r>
            <a:r>
              <a:rPr lang="en-US" dirty="0"/>
              <a:t>)</a:t>
            </a:r>
            <a:endParaRPr lang="en-US" b="1" dirty="0"/>
          </a:p>
          <a:p>
            <a:pPr lvl="1"/>
            <a:r>
              <a:rPr lang="en-US" dirty="0"/>
              <a:t>Phase 1: simple BFS with shortest path counting</a:t>
            </a:r>
          </a:p>
          <a:p>
            <a:pPr lvl="1"/>
            <a:r>
              <a:rPr lang="en-US" dirty="0"/>
              <a:t>Phase 2: computing partial BC scores with counted paths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7" name="Picture 16">
            <a:extLst>
              <a:ext uri="{FF2B5EF4-FFF2-40B4-BE49-F238E27FC236}">
                <a16:creationId xmlns:a16="http://schemas.microsoft.com/office/drawing/2014/main" id="{EC1E7145-B97E-C043-A330-E459D3315773}"/>
              </a:ext>
            </a:extLst>
          </p:cNvPr>
          <p:cNvPicPr>
            <a:picLocks noChangeAspect="1"/>
          </p:cNvPicPr>
          <p:nvPr/>
        </p:nvPicPr>
        <p:blipFill>
          <a:blip r:embed="rId2"/>
          <a:stretch>
            <a:fillRect/>
          </a:stretch>
        </p:blipFill>
        <p:spPr>
          <a:xfrm>
            <a:off x="1579501" y="2505583"/>
            <a:ext cx="5125798" cy="3717357"/>
          </a:xfrm>
          <a:prstGeom prst="rect">
            <a:avLst/>
          </a:prstGeom>
        </p:spPr>
      </p:pic>
      <p:sp>
        <p:nvSpPr>
          <p:cNvPr id="18" name="Rectangle 17">
            <a:extLst>
              <a:ext uri="{FF2B5EF4-FFF2-40B4-BE49-F238E27FC236}">
                <a16:creationId xmlns:a16="http://schemas.microsoft.com/office/drawing/2014/main" id="{C4525BD9-4E68-0C49-8DD4-25DE51F80A0D}"/>
              </a:ext>
            </a:extLst>
          </p:cNvPr>
          <p:cNvSpPr/>
          <p:nvPr/>
        </p:nvSpPr>
        <p:spPr>
          <a:xfrm>
            <a:off x="1736236" y="3964557"/>
            <a:ext cx="4136534" cy="2271114"/>
          </a:xfrm>
          <a:prstGeom prst="rect">
            <a:avLst/>
          </a:prstGeom>
          <a:solidFill>
            <a:srgbClr val="FF00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89A1B4-5CCE-C642-AA68-C0BE276DE01E}"/>
              </a:ext>
            </a:extLst>
          </p:cNvPr>
          <p:cNvSpPr/>
          <p:nvPr/>
        </p:nvSpPr>
        <p:spPr>
          <a:xfrm>
            <a:off x="6029505" y="3964560"/>
            <a:ext cx="4544712" cy="2179961"/>
          </a:xfrm>
          <a:prstGeom prst="rect">
            <a:avLst/>
          </a:prstGeom>
          <a:solidFill>
            <a:srgbClr val="FF00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92E3C3E-ED06-FF48-8BFC-A7D908688B3C}"/>
              </a:ext>
            </a:extLst>
          </p:cNvPr>
          <p:cNvPicPr>
            <a:picLocks noChangeAspect="1"/>
          </p:cNvPicPr>
          <p:nvPr/>
        </p:nvPicPr>
        <p:blipFill>
          <a:blip r:embed="rId3"/>
          <a:stretch>
            <a:fillRect/>
          </a:stretch>
        </p:blipFill>
        <p:spPr>
          <a:xfrm>
            <a:off x="6011705" y="4009314"/>
            <a:ext cx="4562512" cy="2025197"/>
          </a:xfrm>
          <a:prstGeom prst="rect">
            <a:avLst/>
          </a:prstGeom>
        </p:spPr>
      </p:pic>
      <p:sp>
        <p:nvSpPr>
          <p:cNvPr id="3" name="Date Placeholder 2">
            <a:extLst>
              <a:ext uri="{FF2B5EF4-FFF2-40B4-BE49-F238E27FC236}">
                <a16:creationId xmlns:a16="http://schemas.microsoft.com/office/drawing/2014/main" id="{B8CC2C8F-9D82-6A4E-B097-8139787537C1}"/>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86E048C0-FB3F-C844-B611-23F91080BFAA}"/>
              </a:ext>
            </a:extLst>
          </p:cNvPr>
          <p:cNvSpPr>
            <a:spLocks noGrp="1"/>
          </p:cNvSpPr>
          <p:nvPr>
            <p:ph type="sldNum" sz="quarter" idx="12"/>
          </p:nvPr>
        </p:nvSpPr>
        <p:spPr/>
        <p:txBody>
          <a:bodyPr/>
          <a:lstStyle/>
          <a:p>
            <a:fld id="{DF12B90A-6867-3A43-B59B-7A5CDA1F5239}" type="slidenum">
              <a:rPr lang="en-US" smtClean="0"/>
              <a:t>18</a:t>
            </a:fld>
            <a:endParaRPr lang="en-US" dirty="0"/>
          </a:p>
        </p:txBody>
      </p:sp>
      <p:sp>
        <p:nvSpPr>
          <p:cNvPr id="7" name="Footer Placeholder 6">
            <a:extLst>
              <a:ext uri="{FF2B5EF4-FFF2-40B4-BE49-F238E27FC236}">
                <a16:creationId xmlns:a16="http://schemas.microsoft.com/office/drawing/2014/main" id="{C95DEEDB-BB29-5C4D-B203-8815AC7A0688}"/>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00197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Graph Manipulations for Centrality with BADIOS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a:ext>
            </a:extLst>
          </a:blip>
          <a:srcRect t="2913" b="-2967"/>
          <a:stretch/>
        </p:blipFill>
        <p:spPr>
          <a:xfrm>
            <a:off x="2235200" y="1505097"/>
            <a:ext cx="7531100" cy="4400405"/>
          </a:xfrm>
          <a:prstGeom prst="rect">
            <a:avLst/>
          </a:prstGeom>
        </p:spPr>
      </p:pic>
      <p:sp>
        <p:nvSpPr>
          <p:cNvPr id="3" name="Date Placeholder 2">
            <a:extLst>
              <a:ext uri="{FF2B5EF4-FFF2-40B4-BE49-F238E27FC236}">
                <a16:creationId xmlns:a16="http://schemas.microsoft.com/office/drawing/2014/main" id="{78A45834-12A6-6346-82B7-7D3D3D2CCBDA}"/>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CFC0C91F-334A-354B-924C-31070C3172D3}"/>
              </a:ext>
            </a:extLst>
          </p:cNvPr>
          <p:cNvSpPr>
            <a:spLocks noGrp="1"/>
          </p:cNvSpPr>
          <p:nvPr>
            <p:ph type="sldNum" sz="quarter" idx="12"/>
          </p:nvPr>
        </p:nvSpPr>
        <p:spPr/>
        <p:txBody>
          <a:bodyPr/>
          <a:lstStyle/>
          <a:p>
            <a:fld id="{DF12B90A-6867-3A43-B59B-7A5CDA1F5239}" type="slidenum">
              <a:rPr lang="en-US" smtClean="0"/>
              <a:t>19</a:t>
            </a:fld>
            <a:endParaRPr lang="en-US" dirty="0"/>
          </a:p>
        </p:txBody>
      </p:sp>
      <p:sp>
        <p:nvSpPr>
          <p:cNvPr id="7" name="Footer Placeholder 6">
            <a:extLst>
              <a:ext uri="{FF2B5EF4-FFF2-40B4-BE49-F238E27FC236}">
                <a16:creationId xmlns:a16="http://schemas.microsoft.com/office/drawing/2014/main" id="{C2A5E0DA-F2DE-DA49-A8F9-AE056632E447}"/>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4175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t>Motivation</a:t>
            </a:r>
          </a:p>
          <a:p>
            <a:r>
              <a:rPr lang="en-US" sz="2200" dirty="0">
                <a:solidFill>
                  <a:schemeClr val="tx1"/>
                </a:solidFill>
              </a:rPr>
              <a:t>Current Landscape of “Graph World”</a:t>
            </a:r>
          </a:p>
          <a:p>
            <a:r>
              <a:rPr lang="en-US" sz="2200" dirty="0">
                <a:solidFill>
                  <a:schemeClr val="tx1"/>
                </a:solidFill>
              </a:rPr>
              <a:t>Few Examples of HPC Graph Analytics </a:t>
            </a:r>
          </a:p>
          <a:p>
            <a:pPr lvl="1"/>
            <a:r>
              <a:rPr lang="en-US" sz="2000" dirty="0"/>
              <a:t>HPC Graph Analytics - Tips/Tricks</a:t>
            </a:r>
            <a:endParaRPr lang="en-US" sz="2000" dirty="0">
              <a:solidFill>
                <a:schemeClr val="tx1"/>
              </a:solidFill>
            </a:endParaRPr>
          </a:p>
          <a:p>
            <a:pPr lvl="1"/>
            <a:r>
              <a:rPr lang="en-US" sz="2000" dirty="0">
                <a:solidFill>
                  <a:schemeClr val="tx1"/>
                </a:solidFill>
              </a:rPr>
              <a:t>Faster centrality computations</a:t>
            </a:r>
          </a:p>
          <a:p>
            <a:pPr lvl="2"/>
            <a:r>
              <a:rPr lang="en-US" sz="1800" dirty="0">
                <a:solidFill>
                  <a:schemeClr val="tx1"/>
                </a:solidFill>
              </a:rPr>
              <a:t>Graph manipulations for fast centrality </a:t>
            </a:r>
            <a:r>
              <a:rPr lang="en-US" sz="1100" dirty="0">
                <a:solidFill>
                  <a:srgbClr val="A3A3A3"/>
                </a:solidFill>
              </a:rPr>
              <a:t>[SDM’13, TKDD’17]</a:t>
            </a:r>
          </a:p>
          <a:p>
            <a:pPr lvl="2"/>
            <a:r>
              <a:rPr lang="en-US" sz="1800" dirty="0">
                <a:solidFill>
                  <a:schemeClr val="tx1"/>
                </a:solidFill>
              </a:rPr>
              <a:t>Faster centrality computations on GPU </a:t>
            </a:r>
            <a:r>
              <a:rPr lang="en-US" sz="1100" dirty="0">
                <a:solidFill>
                  <a:srgbClr val="A3A3A3"/>
                </a:solidFill>
              </a:rPr>
              <a:t>[GPGPU’13]</a:t>
            </a:r>
          </a:p>
          <a:p>
            <a:pPr lvl="2"/>
            <a:r>
              <a:rPr lang="en-US" sz="1800" dirty="0">
                <a:solidFill>
                  <a:schemeClr val="tx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2</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10559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BC Experiments for BADIOS</a:t>
            </a:r>
          </a:p>
        </p:txBody>
      </p:sp>
      <p:pic>
        <p:nvPicPr>
          <p:cNvPr id="7" name="Picture 6"/>
          <p:cNvPicPr>
            <a:picLocks noChangeAspect="1"/>
          </p:cNvPicPr>
          <p:nvPr/>
        </p:nvPicPr>
        <p:blipFill>
          <a:blip r:embed="rId2"/>
          <a:stretch>
            <a:fillRect/>
          </a:stretch>
        </p:blipFill>
        <p:spPr>
          <a:xfrm>
            <a:off x="1979524" y="787895"/>
            <a:ext cx="7616035" cy="4769638"/>
          </a:xfrm>
          <a:prstGeom prst="rect">
            <a:avLst/>
          </a:prstGeom>
        </p:spPr>
      </p:pic>
      <p:sp>
        <p:nvSpPr>
          <p:cNvPr id="9" name="Rectangle 8"/>
          <p:cNvSpPr/>
          <p:nvPr/>
        </p:nvSpPr>
        <p:spPr>
          <a:xfrm>
            <a:off x="2743137" y="6158074"/>
            <a:ext cx="6104726" cy="461665"/>
          </a:xfrm>
          <a:prstGeom prst="rect">
            <a:avLst/>
          </a:prstGeom>
        </p:spPr>
        <p:txBody>
          <a:bodyPr wrap="square">
            <a:spAutoFit/>
          </a:bodyPr>
          <a:lstStyle/>
          <a:p>
            <a:r>
              <a:rPr lang="en-US" sz="2400" dirty="0">
                <a:latin typeface="+mn-lt"/>
              </a:rPr>
              <a:t>BASE</a:t>
            </a:r>
            <a:r>
              <a:rPr lang="en-US" b="0" dirty="0"/>
              <a:t>, o, do, </a:t>
            </a:r>
            <a:r>
              <a:rPr lang="en-US" b="0" dirty="0" err="1"/>
              <a:t>dao</a:t>
            </a:r>
            <a:r>
              <a:rPr lang="en-US" b="0" dirty="0"/>
              <a:t>, </a:t>
            </a:r>
            <a:r>
              <a:rPr lang="en-US" b="0" dirty="0" err="1"/>
              <a:t>dbao</a:t>
            </a:r>
            <a:r>
              <a:rPr lang="en-US" b="0" dirty="0"/>
              <a:t>, </a:t>
            </a:r>
            <a:r>
              <a:rPr lang="en-US" b="0" dirty="0" err="1"/>
              <a:t>dbaio</a:t>
            </a:r>
            <a:r>
              <a:rPr lang="en-US" b="0" dirty="0"/>
              <a:t>, </a:t>
            </a:r>
            <a:r>
              <a:rPr lang="en-US" b="0" dirty="0" err="1"/>
              <a:t>dbaiso</a:t>
            </a:r>
            <a:r>
              <a:rPr lang="en-US" b="0" dirty="0"/>
              <a:t> </a:t>
            </a:r>
          </a:p>
        </p:txBody>
      </p:sp>
      <p:sp>
        <p:nvSpPr>
          <p:cNvPr id="10" name="TextBox 9"/>
          <p:cNvSpPr txBox="1"/>
          <p:nvPr/>
        </p:nvSpPr>
        <p:spPr>
          <a:xfrm>
            <a:off x="2821119" y="5500891"/>
            <a:ext cx="683200" cy="707886"/>
          </a:xfrm>
          <a:prstGeom prst="rect">
            <a:avLst/>
          </a:prstGeom>
          <a:noFill/>
        </p:spPr>
        <p:txBody>
          <a:bodyPr wrap="none" rtlCol="0">
            <a:spAutoFit/>
          </a:bodyPr>
          <a:lstStyle/>
          <a:p>
            <a:r>
              <a:rPr lang="en-US" sz="2000" dirty="0">
                <a:latin typeface="+mn-lt"/>
              </a:rPr>
              <a:t>36m</a:t>
            </a:r>
          </a:p>
          <a:p>
            <a:r>
              <a:rPr lang="en-US" sz="2000" dirty="0">
                <a:latin typeface="+mn-lt"/>
              </a:rPr>
              <a:t>14m</a:t>
            </a:r>
          </a:p>
        </p:txBody>
      </p:sp>
      <p:sp>
        <p:nvSpPr>
          <p:cNvPr id="11" name="TextBox 10"/>
          <p:cNvSpPr txBox="1"/>
          <p:nvPr/>
        </p:nvSpPr>
        <p:spPr>
          <a:xfrm>
            <a:off x="3656825" y="5500891"/>
            <a:ext cx="968535" cy="707886"/>
          </a:xfrm>
          <a:prstGeom prst="rect">
            <a:avLst/>
          </a:prstGeom>
          <a:noFill/>
        </p:spPr>
        <p:txBody>
          <a:bodyPr wrap="none" rtlCol="0">
            <a:spAutoFit/>
          </a:bodyPr>
          <a:lstStyle/>
          <a:p>
            <a:r>
              <a:rPr lang="en-US" sz="2000" dirty="0">
                <a:latin typeface="+mn-lt"/>
              </a:rPr>
              <a:t>1h38m</a:t>
            </a:r>
          </a:p>
          <a:p>
            <a:r>
              <a:rPr lang="en-US" sz="2000" dirty="0">
                <a:latin typeface="+mn-lt"/>
              </a:rPr>
              <a:t>1h</a:t>
            </a:r>
          </a:p>
        </p:txBody>
      </p:sp>
      <p:sp>
        <p:nvSpPr>
          <p:cNvPr id="12" name="TextBox 11"/>
          <p:cNvSpPr txBox="1"/>
          <p:nvPr/>
        </p:nvSpPr>
        <p:spPr>
          <a:xfrm>
            <a:off x="4492525" y="5500891"/>
            <a:ext cx="683200" cy="707886"/>
          </a:xfrm>
          <a:prstGeom prst="rect">
            <a:avLst/>
          </a:prstGeom>
          <a:noFill/>
        </p:spPr>
        <p:txBody>
          <a:bodyPr wrap="none" rtlCol="0">
            <a:spAutoFit/>
          </a:bodyPr>
          <a:lstStyle/>
          <a:p>
            <a:r>
              <a:rPr lang="en-US" sz="2000" dirty="0">
                <a:latin typeface="+mn-lt"/>
              </a:rPr>
              <a:t>12m</a:t>
            </a:r>
          </a:p>
          <a:p>
            <a:r>
              <a:rPr lang="en-US" sz="2000" dirty="0">
                <a:latin typeface="+mn-lt"/>
              </a:rPr>
              <a:t>41s</a:t>
            </a:r>
          </a:p>
        </p:txBody>
      </p:sp>
      <p:sp>
        <p:nvSpPr>
          <p:cNvPr id="13" name="TextBox 12"/>
          <p:cNvSpPr txBox="1"/>
          <p:nvPr/>
        </p:nvSpPr>
        <p:spPr>
          <a:xfrm>
            <a:off x="5328231" y="5500891"/>
            <a:ext cx="697627" cy="707886"/>
          </a:xfrm>
          <a:prstGeom prst="rect">
            <a:avLst/>
          </a:prstGeom>
          <a:noFill/>
        </p:spPr>
        <p:txBody>
          <a:bodyPr wrap="none" rtlCol="0">
            <a:spAutoFit/>
          </a:bodyPr>
          <a:lstStyle/>
          <a:p>
            <a:r>
              <a:rPr lang="en-US" sz="2000" b="1" dirty="0">
                <a:solidFill>
                  <a:srgbClr val="941651"/>
                </a:solidFill>
                <a:latin typeface="+mn-lt"/>
              </a:rPr>
              <a:t>2h</a:t>
            </a:r>
          </a:p>
          <a:p>
            <a:r>
              <a:rPr lang="en-US" sz="2000" b="1" dirty="0">
                <a:solidFill>
                  <a:srgbClr val="941651"/>
                </a:solidFill>
                <a:latin typeface="+mn-lt"/>
              </a:rPr>
              <a:t>17m</a:t>
            </a:r>
          </a:p>
        </p:txBody>
      </p:sp>
      <p:sp>
        <p:nvSpPr>
          <p:cNvPr id="14" name="TextBox 13"/>
          <p:cNvSpPr txBox="1"/>
          <p:nvPr/>
        </p:nvSpPr>
        <p:spPr>
          <a:xfrm>
            <a:off x="6163934" y="5500891"/>
            <a:ext cx="755335" cy="707886"/>
          </a:xfrm>
          <a:prstGeom prst="rect">
            <a:avLst/>
          </a:prstGeom>
          <a:noFill/>
        </p:spPr>
        <p:txBody>
          <a:bodyPr wrap="none" rtlCol="0">
            <a:spAutoFit/>
          </a:bodyPr>
          <a:lstStyle/>
          <a:p>
            <a:r>
              <a:rPr lang="en-US" sz="2000" dirty="0">
                <a:latin typeface="+mn-lt"/>
              </a:rPr>
              <a:t>1d8h</a:t>
            </a:r>
          </a:p>
          <a:p>
            <a:r>
              <a:rPr lang="en-US" sz="2000" dirty="0">
                <a:latin typeface="+mn-lt"/>
              </a:rPr>
              <a:t>20h</a:t>
            </a:r>
          </a:p>
        </p:txBody>
      </p:sp>
      <p:sp>
        <p:nvSpPr>
          <p:cNvPr id="15" name="TextBox 14"/>
          <p:cNvSpPr txBox="1"/>
          <p:nvPr/>
        </p:nvSpPr>
        <p:spPr>
          <a:xfrm>
            <a:off x="6999634" y="5500891"/>
            <a:ext cx="612668" cy="707886"/>
          </a:xfrm>
          <a:prstGeom prst="rect">
            <a:avLst/>
          </a:prstGeom>
          <a:noFill/>
        </p:spPr>
        <p:txBody>
          <a:bodyPr wrap="none" rtlCol="0">
            <a:spAutoFit/>
          </a:bodyPr>
          <a:lstStyle/>
          <a:p>
            <a:r>
              <a:rPr lang="en-US" sz="2000" dirty="0">
                <a:latin typeface="+mn-lt"/>
              </a:rPr>
              <a:t>12h</a:t>
            </a:r>
          </a:p>
          <a:p>
            <a:r>
              <a:rPr lang="en-US" sz="2000" dirty="0">
                <a:latin typeface="+mn-lt"/>
              </a:rPr>
              <a:t>10h</a:t>
            </a:r>
          </a:p>
        </p:txBody>
      </p:sp>
      <p:sp>
        <p:nvSpPr>
          <p:cNvPr id="16" name="TextBox 15"/>
          <p:cNvSpPr txBox="1"/>
          <p:nvPr/>
        </p:nvSpPr>
        <p:spPr>
          <a:xfrm>
            <a:off x="7835340" y="5500891"/>
            <a:ext cx="898003" cy="707886"/>
          </a:xfrm>
          <a:prstGeom prst="rect">
            <a:avLst/>
          </a:prstGeom>
          <a:noFill/>
        </p:spPr>
        <p:txBody>
          <a:bodyPr wrap="none" rtlCol="0">
            <a:spAutoFit/>
          </a:bodyPr>
          <a:lstStyle/>
          <a:p>
            <a:r>
              <a:rPr lang="en-US" sz="2000" dirty="0">
                <a:latin typeface="+mn-lt"/>
              </a:rPr>
              <a:t>1d18h</a:t>
            </a:r>
          </a:p>
          <a:p>
            <a:r>
              <a:rPr lang="en-US" sz="2000" dirty="0">
                <a:latin typeface="+mn-lt"/>
              </a:rPr>
              <a:t>8h</a:t>
            </a:r>
          </a:p>
        </p:txBody>
      </p:sp>
      <p:sp>
        <p:nvSpPr>
          <p:cNvPr id="17" name="TextBox 16"/>
          <p:cNvSpPr txBox="1"/>
          <p:nvPr/>
        </p:nvSpPr>
        <p:spPr>
          <a:xfrm>
            <a:off x="8671043" y="5500891"/>
            <a:ext cx="784189" cy="707886"/>
          </a:xfrm>
          <a:prstGeom prst="rect">
            <a:avLst/>
          </a:prstGeom>
          <a:noFill/>
        </p:spPr>
        <p:txBody>
          <a:bodyPr wrap="none" rtlCol="0">
            <a:spAutoFit/>
          </a:bodyPr>
          <a:lstStyle/>
          <a:p>
            <a:r>
              <a:rPr lang="en-US" sz="2000" b="1" dirty="0">
                <a:solidFill>
                  <a:srgbClr val="941651"/>
                </a:solidFill>
                <a:latin typeface="+mn-lt"/>
              </a:rPr>
              <a:t>5d5h</a:t>
            </a:r>
          </a:p>
          <a:p>
            <a:r>
              <a:rPr lang="en-US" sz="2000" b="1" dirty="0">
                <a:solidFill>
                  <a:srgbClr val="941651"/>
                </a:solidFill>
                <a:latin typeface="+mn-lt"/>
              </a:rPr>
              <a:t>16h</a:t>
            </a:r>
          </a:p>
        </p:txBody>
      </p:sp>
      <p:sp>
        <p:nvSpPr>
          <p:cNvPr id="18" name="TextBox 17"/>
          <p:cNvSpPr txBox="1"/>
          <p:nvPr/>
        </p:nvSpPr>
        <p:spPr>
          <a:xfrm>
            <a:off x="8436535" y="6311962"/>
            <a:ext cx="1745927" cy="307777"/>
          </a:xfrm>
          <a:prstGeom prst="rect">
            <a:avLst/>
          </a:prstGeom>
          <a:noFill/>
        </p:spPr>
        <p:txBody>
          <a:bodyPr wrap="none" rtlCol="0">
            <a:spAutoFit/>
          </a:bodyPr>
          <a:lstStyle/>
          <a:p>
            <a:r>
              <a:rPr lang="en-US" sz="1400" dirty="0">
                <a:solidFill>
                  <a:srgbClr val="A3A3A3"/>
                </a:solidFill>
              </a:rPr>
              <a:t>[SDM’13, TKDD’17]</a:t>
            </a:r>
          </a:p>
        </p:txBody>
      </p:sp>
      <p:sp>
        <p:nvSpPr>
          <p:cNvPr id="2" name="Date Placeholder 1">
            <a:extLst>
              <a:ext uri="{FF2B5EF4-FFF2-40B4-BE49-F238E27FC236}">
                <a16:creationId xmlns:a16="http://schemas.microsoft.com/office/drawing/2014/main" id="{46D534F0-7830-1C46-B423-82A0F9DC2A54}"/>
              </a:ext>
            </a:extLst>
          </p:cNvPr>
          <p:cNvSpPr>
            <a:spLocks noGrp="1"/>
          </p:cNvSpPr>
          <p:nvPr>
            <p:ph type="dt" sz="half" idx="10"/>
          </p:nvPr>
        </p:nvSpPr>
        <p:spPr/>
        <p:txBody>
          <a:bodyPr/>
          <a:lstStyle/>
          <a:p>
            <a:pPr>
              <a:defRPr/>
            </a:pPr>
            <a:r>
              <a:rPr lang="en-US"/>
              <a:t>12 Sep 2022 @ PPAM 2022</a:t>
            </a:r>
            <a:endParaRPr lang="en-US" dirty="0"/>
          </a:p>
        </p:txBody>
      </p:sp>
      <p:sp>
        <p:nvSpPr>
          <p:cNvPr id="4" name="Slide Number Placeholder 3">
            <a:extLst>
              <a:ext uri="{FF2B5EF4-FFF2-40B4-BE49-F238E27FC236}">
                <a16:creationId xmlns:a16="http://schemas.microsoft.com/office/drawing/2014/main" id="{BF890F17-76AB-E942-9C1F-1A085EC50320}"/>
              </a:ext>
            </a:extLst>
          </p:cNvPr>
          <p:cNvSpPr>
            <a:spLocks noGrp="1"/>
          </p:cNvSpPr>
          <p:nvPr>
            <p:ph type="sldNum" sz="quarter" idx="12"/>
          </p:nvPr>
        </p:nvSpPr>
        <p:spPr/>
        <p:txBody>
          <a:bodyPr/>
          <a:lstStyle/>
          <a:p>
            <a:fld id="{DF12B90A-6867-3A43-B59B-7A5CDA1F5239}" type="slidenum">
              <a:rPr lang="en-US" smtClean="0"/>
              <a:t>20</a:t>
            </a:fld>
            <a:endParaRPr lang="en-US" dirty="0"/>
          </a:p>
        </p:txBody>
      </p:sp>
      <p:sp>
        <p:nvSpPr>
          <p:cNvPr id="5" name="Footer Placeholder 4">
            <a:extLst>
              <a:ext uri="{FF2B5EF4-FFF2-40B4-BE49-F238E27FC236}">
                <a16:creationId xmlns:a16="http://schemas.microsoft.com/office/drawing/2014/main" id="{24DA34F2-7299-5A45-BDF6-BEC36CED7099}"/>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45374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chemeClr val="bg1">
                    <a:lumMod val="75000"/>
                  </a:schemeClr>
                </a:solidFill>
              </a:rPr>
              <a:t>Few Examples of HPC Graph Analytics </a:t>
            </a:r>
          </a:p>
          <a:p>
            <a:pPr lvl="1"/>
            <a:r>
              <a:rPr lang="en-US" sz="2000" dirty="0">
                <a:solidFill>
                  <a:schemeClr val="bg1">
                    <a:lumMod val="75000"/>
                  </a:schemeClr>
                </a:solidFill>
              </a:rPr>
              <a:t>HPC Graph Analytics - Tips/Tricks</a:t>
            </a:r>
          </a:p>
          <a:p>
            <a:pPr lvl="1"/>
            <a:r>
              <a:rPr lang="en-US" sz="2000" dirty="0">
                <a:solidFill>
                  <a:schemeClr val="bg1">
                    <a:lumMod val="75000"/>
                  </a:schemeClr>
                </a:solidFill>
              </a:rPr>
              <a:t>Faster centrality computations</a:t>
            </a:r>
          </a:p>
          <a:p>
            <a:pPr lvl="2"/>
            <a:r>
              <a:rPr lang="en-US" sz="1800" dirty="0">
                <a:solidFill>
                  <a:schemeClr val="bg1">
                    <a:lumMod val="75000"/>
                  </a:schemeClr>
                </a:solidFill>
              </a:rPr>
              <a:t>Graph manipulations for fast centrality </a:t>
            </a:r>
            <a:r>
              <a:rPr lang="en-US" sz="1100" dirty="0">
                <a:solidFill>
                  <a:srgbClr val="A3A3A3"/>
                </a:solidFill>
              </a:rPr>
              <a:t>[SDM’13, TKDD’17]</a:t>
            </a:r>
          </a:p>
          <a:p>
            <a:pPr lvl="2"/>
            <a:r>
              <a:rPr lang="en-US" sz="1800" dirty="0">
                <a:solidFill>
                  <a:srgbClr val="941651"/>
                </a:solidFill>
              </a:rPr>
              <a:t>Faster centrality computations on GPU </a:t>
            </a:r>
            <a:r>
              <a:rPr lang="en-US" sz="1100" dirty="0">
                <a:solidFill>
                  <a:srgbClr val="A3A3A3"/>
                </a:solidFill>
              </a:rPr>
              <a:t>[GPGPU’13]</a:t>
            </a:r>
          </a:p>
          <a:p>
            <a:pPr lvl="2"/>
            <a:r>
              <a:rPr lang="en-US" sz="1800" dirty="0">
                <a:solidFill>
                  <a:schemeClr val="tx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21</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33855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005493"/>
                </a:solidFill>
              </a:rPr>
              <a:t>Vertex-based parallelism</a:t>
            </a:r>
          </a:p>
          <a:p>
            <a:pPr lvl="1"/>
            <a:r>
              <a:rPr lang="en-US" dirty="0"/>
              <a:t>Assign a thread to each vertex </a:t>
            </a:r>
          </a:p>
          <a:p>
            <a:pPr lvl="1"/>
            <a:r>
              <a:rPr lang="en-US" dirty="0"/>
              <a:t>When a thread processes a vertex </a:t>
            </a:r>
            <a:r>
              <a:rPr lang="en-US" b="1" dirty="0"/>
              <a:t>u</a:t>
            </a:r>
            <a:r>
              <a:rPr lang="en-US" dirty="0"/>
              <a:t>, if there exists an unvisited vertex </a:t>
            </a:r>
            <a:r>
              <a:rPr lang="en-US" b="1" dirty="0"/>
              <a:t>w</a:t>
            </a:r>
            <a:r>
              <a:rPr lang="en-US" dirty="0"/>
              <a:t> in </a:t>
            </a:r>
            <a:r>
              <a:rPr lang="en-US" b="1" dirty="0"/>
              <a:t>u</a:t>
            </a:r>
            <a:r>
              <a:rPr lang="en-US" dirty="0"/>
              <a:t>’s neighborhood, set d[</a:t>
            </a:r>
            <a:r>
              <a:rPr lang="en-US" b="1" dirty="0"/>
              <a:t>w</a:t>
            </a:r>
            <a:r>
              <a:rPr lang="en-US" dirty="0"/>
              <a:t>] = d[</a:t>
            </a:r>
            <a:r>
              <a:rPr lang="en-US" b="1" dirty="0"/>
              <a:t>u</a:t>
            </a:r>
            <a:r>
              <a:rPr lang="en-US" dirty="0"/>
              <a:t>] + 1</a:t>
            </a:r>
          </a:p>
          <a:p>
            <a:r>
              <a:rPr lang="en-US" b="1" dirty="0">
                <a:solidFill>
                  <a:srgbClr val="005493"/>
                </a:solidFill>
              </a:rPr>
              <a:t>Edge-based parallelism</a:t>
            </a:r>
            <a:r>
              <a:rPr lang="en-US" b="1" dirty="0"/>
              <a:t> </a:t>
            </a:r>
          </a:p>
          <a:p>
            <a:pPr lvl="1"/>
            <a:r>
              <a:rPr lang="en-US" dirty="0"/>
              <a:t>Assign a thread to each edge</a:t>
            </a:r>
          </a:p>
          <a:p>
            <a:pPr lvl="1"/>
            <a:r>
              <a:rPr lang="en-US" dirty="0"/>
              <a:t>For each edge (</a:t>
            </a:r>
            <a:r>
              <a:rPr lang="en-US" b="1" dirty="0" err="1"/>
              <a:t>u</a:t>
            </a:r>
            <a:r>
              <a:rPr lang="en-US" dirty="0" err="1"/>
              <a:t>,</a:t>
            </a:r>
            <a:r>
              <a:rPr lang="en-US" b="1" dirty="0" err="1"/>
              <a:t>v</a:t>
            </a:r>
            <a:r>
              <a:rPr lang="en-US" dirty="0"/>
              <a:t>), if </a:t>
            </a:r>
            <a:r>
              <a:rPr lang="en-US" b="1" dirty="0"/>
              <a:t>u</a:t>
            </a:r>
            <a:r>
              <a:rPr lang="en-US" dirty="0"/>
              <a:t> is in the current level and </a:t>
            </a:r>
            <a:r>
              <a:rPr lang="en-US" b="1" dirty="0"/>
              <a:t>v </a:t>
            </a:r>
            <a:r>
              <a:rPr lang="en-US" dirty="0"/>
              <a:t>is not visited yet set d[</a:t>
            </a:r>
            <a:r>
              <a:rPr lang="en-US" b="1" dirty="0"/>
              <a:t>v</a:t>
            </a:r>
            <a:r>
              <a:rPr lang="en-US" dirty="0"/>
              <a:t>] = d[</a:t>
            </a:r>
            <a:r>
              <a:rPr lang="en-US" b="1" dirty="0"/>
              <a:t>u</a:t>
            </a:r>
            <a:r>
              <a:rPr lang="en-US" dirty="0"/>
              <a:t>] + 1</a:t>
            </a:r>
          </a:p>
          <a:p>
            <a:pPr lvl="1"/>
            <a:endParaRPr lang="en-US" dirty="0">
              <a:solidFill>
                <a:srgbClr val="941651"/>
              </a:solidFill>
            </a:endParaRPr>
          </a:p>
          <a:p>
            <a:r>
              <a:rPr lang="en-US" b="1" dirty="0">
                <a:solidFill>
                  <a:srgbClr val="941651"/>
                </a:solidFill>
              </a:rPr>
              <a:t>Both has problems</a:t>
            </a:r>
          </a:p>
          <a:p>
            <a:pPr lvl="1"/>
            <a:r>
              <a:rPr lang="en-US" dirty="0">
                <a:solidFill>
                  <a:schemeClr val="tx1"/>
                </a:solidFill>
              </a:rPr>
              <a:t>Vertex-based: load imbalance</a:t>
            </a:r>
          </a:p>
          <a:p>
            <a:pPr lvl="1"/>
            <a:r>
              <a:rPr lang="en-US" dirty="0">
                <a:solidFill>
                  <a:schemeClr val="tx1"/>
                </a:solidFill>
              </a:rPr>
              <a:t>Edge-based: too many atomic operations</a:t>
            </a:r>
          </a:p>
          <a:p>
            <a:pPr marL="0" indent="0">
              <a:buNone/>
            </a:pPr>
            <a:endParaRPr lang="en-US" dirty="0"/>
          </a:p>
        </p:txBody>
      </p:sp>
      <p:sp>
        <p:nvSpPr>
          <p:cNvPr id="6" name="Title 5"/>
          <p:cNvSpPr>
            <a:spLocks noGrp="1"/>
          </p:cNvSpPr>
          <p:nvPr>
            <p:ph type="title"/>
          </p:nvPr>
        </p:nvSpPr>
        <p:spPr/>
        <p:txBody>
          <a:bodyPr/>
          <a:lstStyle/>
          <a:p>
            <a:r>
              <a:rPr lang="en-US" dirty="0"/>
              <a:t>How to implement Centrality Computations in GPU?</a:t>
            </a:r>
          </a:p>
        </p:txBody>
      </p:sp>
      <p:sp>
        <p:nvSpPr>
          <p:cNvPr id="3" name="Date Placeholder 2">
            <a:extLst>
              <a:ext uri="{FF2B5EF4-FFF2-40B4-BE49-F238E27FC236}">
                <a16:creationId xmlns:a16="http://schemas.microsoft.com/office/drawing/2014/main" id="{75EEB35F-C845-F84A-A36D-175A57EFD604}"/>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B177783C-F398-8F46-AA84-0A1639B8C092}"/>
              </a:ext>
            </a:extLst>
          </p:cNvPr>
          <p:cNvSpPr>
            <a:spLocks noGrp="1"/>
          </p:cNvSpPr>
          <p:nvPr>
            <p:ph type="sldNum" sz="quarter" idx="12"/>
          </p:nvPr>
        </p:nvSpPr>
        <p:spPr/>
        <p:txBody>
          <a:bodyPr/>
          <a:lstStyle/>
          <a:p>
            <a:fld id="{DF12B90A-6867-3A43-B59B-7A5CDA1F5239}" type="slidenum">
              <a:rPr lang="en-US" smtClean="0"/>
              <a:t>22</a:t>
            </a:fld>
            <a:endParaRPr lang="en-US" dirty="0"/>
          </a:p>
        </p:txBody>
      </p:sp>
      <p:sp>
        <p:nvSpPr>
          <p:cNvPr id="7" name="Footer Placeholder 6">
            <a:extLst>
              <a:ext uri="{FF2B5EF4-FFF2-40B4-BE49-F238E27FC236}">
                <a16:creationId xmlns:a16="http://schemas.microsoft.com/office/drawing/2014/main" id="{327B2287-F75E-FD45-8E57-BD4372C02FB2}"/>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476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a:ext>
            </a:extLst>
          </a:blip>
          <a:srcRect t="-96" b="18634"/>
          <a:stretch/>
        </p:blipFill>
        <p:spPr>
          <a:xfrm>
            <a:off x="1570276" y="4854666"/>
            <a:ext cx="3444208" cy="1609344"/>
          </a:xfrm>
          <a:prstGeom prst="rect">
            <a:avLst/>
          </a:prstGeom>
        </p:spPr>
      </p:pic>
      <p:sp>
        <p:nvSpPr>
          <p:cNvPr id="6" name="Title 5"/>
          <p:cNvSpPr>
            <a:spLocks noGrp="1"/>
          </p:cNvSpPr>
          <p:nvPr>
            <p:ph type="title"/>
          </p:nvPr>
        </p:nvSpPr>
        <p:spPr/>
        <p:txBody>
          <a:bodyPr/>
          <a:lstStyle/>
          <a:p>
            <a:r>
              <a:rPr lang="en-US" sz="2800" dirty="0"/>
              <a:t>Centrality Computations on GPU: Virtual vertices</a:t>
            </a:r>
          </a:p>
        </p:txBody>
      </p:sp>
      <p:sp>
        <p:nvSpPr>
          <p:cNvPr id="2" name="Content Placeholder 1"/>
          <p:cNvSpPr>
            <a:spLocks noGrp="1"/>
          </p:cNvSpPr>
          <p:nvPr>
            <p:ph idx="1"/>
          </p:nvPr>
        </p:nvSpPr>
        <p:spPr>
          <a:xfrm>
            <a:off x="609600" y="1024420"/>
            <a:ext cx="11312434" cy="1231487"/>
          </a:xfrm>
        </p:spPr>
        <p:txBody>
          <a:bodyPr/>
          <a:lstStyle/>
          <a:p>
            <a:r>
              <a:rPr lang="en-US" dirty="0"/>
              <a:t>Use multiple virtual vertices for a vertex with high degree</a:t>
            </a:r>
          </a:p>
          <a:p>
            <a:pPr lvl="1"/>
            <a:r>
              <a:rPr lang="en-US" dirty="0"/>
              <a:t>Hybrid edge/vertex parallelism.</a:t>
            </a:r>
          </a:p>
          <a:p>
            <a:r>
              <a:rPr lang="en-US" dirty="0"/>
              <a:t>Restructure computation to take advantage of coalesced memory access</a:t>
            </a:r>
          </a:p>
          <a:p>
            <a:pPr marL="457200" lvl="1" indent="0">
              <a:buNone/>
            </a:pPr>
            <a:r>
              <a:rPr lang="en-US" dirty="0"/>
              <a:t>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                                                                                  </a:t>
            </a:r>
          </a:p>
          <a:p>
            <a:pPr marL="457200" lvl="1" indent="0">
              <a:buNone/>
            </a:pPr>
            <a:r>
              <a:rPr lang="en-US" dirty="0"/>
              <a:t>   </a:t>
            </a:r>
          </a:p>
          <a:p>
            <a:pPr marL="457200" lvl="1" indent="0">
              <a:buNone/>
            </a:pPr>
            <a:r>
              <a:rPr lang="en-US" dirty="0"/>
              <a:t>    </a:t>
            </a:r>
          </a:p>
        </p:txBody>
      </p:sp>
      <p:sp>
        <p:nvSpPr>
          <p:cNvPr id="85" name="Right Arrow 84"/>
          <p:cNvSpPr/>
          <p:nvPr/>
        </p:nvSpPr>
        <p:spPr>
          <a:xfrm>
            <a:off x="2778438" y="3429277"/>
            <a:ext cx="62476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rot="5400000">
            <a:off x="1204525" y="3211499"/>
            <a:ext cx="1962448" cy="858284"/>
            <a:chOff x="1247405" y="2995611"/>
            <a:chExt cx="2394085" cy="1174903"/>
          </a:xfrm>
        </p:grpSpPr>
        <p:sp>
          <p:nvSpPr>
            <p:cNvPr id="8" name="Oval 7"/>
            <p:cNvSpPr/>
            <p:nvPr/>
          </p:nvSpPr>
          <p:spPr>
            <a:xfrm>
              <a:off x="2263405" y="302101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a:stCxn id="8" idx="2"/>
              <a:endCxn id="86" idx="6"/>
            </p:cNvCxnSpPr>
            <p:nvPr/>
          </p:nvCxnSpPr>
          <p:spPr>
            <a:xfrm flipH="1" flipV="1">
              <a:off x="1558690" y="3151259"/>
              <a:ext cx="704715"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3"/>
              <a:endCxn id="88" idx="7"/>
            </p:cNvCxnSpPr>
            <p:nvPr/>
          </p:nvCxnSpPr>
          <p:spPr>
            <a:xfrm flipH="1">
              <a:off x="1716301" y="3286722"/>
              <a:ext cx="592689" cy="414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3"/>
              <a:endCxn id="89" idx="7"/>
            </p:cNvCxnSpPr>
            <p:nvPr/>
          </p:nvCxnSpPr>
          <p:spPr>
            <a:xfrm flipH="1">
              <a:off x="2021103" y="3286724"/>
              <a:ext cx="287889" cy="618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8" idx="5"/>
              <a:endCxn id="90" idx="1"/>
            </p:cNvCxnSpPr>
            <p:nvPr/>
          </p:nvCxnSpPr>
          <p:spPr>
            <a:xfrm>
              <a:off x="2529097" y="3286724"/>
              <a:ext cx="180084" cy="6134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8" idx="5"/>
              <a:endCxn id="91" idx="1"/>
            </p:cNvCxnSpPr>
            <p:nvPr/>
          </p:nvCxnSpPr>
          <p:spPr>
            <a:xfrm>
              <a:off x="2529102" y="3286721"/>
              <a:ext cx="567289" cy="440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8" idx="6"/>
              <a:endCxn id="92" idx="1"/>
            </p:cNvCxnSpPr>
            <p:nvPr/>
          </p:nvCxnSpPr>
          <p:spPr>
            <a:xfrm>
              <a:off x="2574684" y="3176661"/>
              <a:ext cx="699502" cy="238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8" idx="6"/>
              <a:endCxn id="93" idx="2"/>
            </p:cNvCxnSpPr>
            <p:nvPr/>
          </p:nvCxnSpPr>
          <p:spPr>
            <a:xfrm>
              <a:off x="2574689" y="3176659"/>
              <a:ext cx="7555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8" idx="2"/>
              <a:endCxn id="87" idx="7"/>
            </p:cNvCxnSpPr>
            <p:nvPr/>
          </p:nvCxnSpPr>
          <p:spPr>
            <a:xfrm flipH="1">
              <a:off x="1551197" y="3176661"/>
              <a:ext cx="712202" cy="219827"/>
            </a:xfrm>
            <a:prstGeom prst="line">
              <a:avLst/>
            </a:prstGeom>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1247405" y="299561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p:nvPr/>
          </p:nvSpPr>
          <p:spPr>
            <a:xfrm>
              <a:off x="1285503" y="335090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p:nvPr/>
          </p:nvSpPr>
          <p:spPr>
            <a:xfrm>
              <a:off x="1450602" y="3656008"/>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p:nvPr/>
          </p:nvSpPr>
          <p:spPr>
            <a:xfrm>
              <a:off x="1755405" y="385921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2663598" y="3854565"/>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3050799" y="368141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Oval 91"/>
            <p:cNvSpPr/>
            <p:nvPr/>
          </p:nvSpPr>
          <p:spPr>
            <a:xfrm>
              <a:off x="3228604" y="3369795"/>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3330205" y="3021011"/>
              <a:ext cx="311285" cy="3113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9" name="TextBox 148"/>
          <p:cNvSpPr txBox="1"/>
          <p:nvPr/>
        </p:nvSpPr>
        <p:spPr>
          <a:xfrm>
            <a:off x="1966143" y="3444285"/>
            <a:ext cx="306564" cy="369332"/>
          </a:xfrm>
          <a:prstGeom prst="rect">
            <a:avLst/>
          </a:prstGeom>
          <a:noFill/>
        </p:spPr>
        <p:txBody>
          <a:bodyPr wrap="square" rtlCol="0">
            <a:spAutoFit/>
          </a:bodyPr>
          <a:lstStyle/>
          <a:p>
            <a:r>
              <a:rPr lang="en-US" dirty="0"/>
              <a:t>u</a:t>
            </a:r>
          </a:p>
        </p:txBody>
      </p:sp>
      <p:grpSp>
        <p:nvGrpSpPr>
          <p:cNvPr id="23" name="Group 22"/>
          <p:cNvGrpSpPr/>
          <p:nvPr/>
        </p:nvGrpSpPr>
        <p:grpSpPr>
          <a:xfrm rot="18074998">
            <a:off x="3406208" y="3689114"/>
            <a:ext cx="960344" cy="1014061"/>
            <a:chOff x="2119760" y="3861948"/>
            <a:chExt cx="960344" cy="1014061"/>
          </a:xfrm>
        </p:grpSpPr>
        <p:sp>
          <p:nvSpPr>
            <p:cNvPr id="41" name="Oval 40"/>
            <p:cNvSpPr/>
            <p:nvPr/>
          </p:nvSpPr>
          <p:spPr>
            <a:xfrm rot="16200000">
              <a:off x="2125585" y="3856123"/>
              <a:ext cx="241288" cy="252937"/>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Connector 129"/>
            <p:cNvCxnSpPr>
              <a:stCxn id="41" idx="2"/>
              <a:endCxn id="138" idx="6"/>
            </p:cNvCxnSpPr>
            <p:nvPr/>
          </p:nvCxnSpPr>
          <p:spPr>
            <a:xfrm rot="16200000" flipH="1">
              <a:off x="1983345" y="4366116"/>
              <a:ext cx="531485" cy="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41" idx="3"/>
              <a:endCxn id="140" idx="7"/>
            </p:cNvCxnSpPr>
            <p:nvPr/>
          </p:nvCxnSpPr>
          <p:spPr>
            <a:xfrm rot="16200000" flipH="1">
              <a:off x="2295054" y="4108499"/>
              <a:ext cx="444650" cy="363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41" idx="3"/>
              <a:endCxn id="141" idx="7"/>
            </p:cNvCxnSpPr>
            <p:nvPr/>
          </p:nvCxnSpPr>
          <p:spPr>
            <a:xfrm rot="16200000" flipH="1">
              <a:off x="2495736" y="3907817"/>
              <a:ext cx="208388" cy="5285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41" idx="2"/>
              <a:endCxn id="139" idx="7"/>
            </p:cNvCxnSpPr>
            <p:nvPr/>
          </p:nvCxnSpPr>
          <p:spPr>
            <a:xfrm rot="16200000" flipH="1">
              <a:off x="2080070" y="4269398"/>
              <a:ext cx="537289" cy="204972"/>
            </a:xfrm>
            <a:prstGeom prst="line">
              <a:avLst/>
            </a:prstGeom>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rot="16200000">
              <a:off x="2131307" y="4628896"/>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Oval 138"/>
            <p:cNvSpPr/>
            <p:nvPr/>
          </p:nvSpPr>
          <p:spPr>
            <a:xfrm rot="16200000">
              <a:off x="2419984" y="4599363"/>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0" name="Oval 139"/>
            <p:cNvSpPr/>
            <p:nvPr/>
          </p:nvSpPr>
          <p:spPr>
            <a:xfrm rot="16200000">
              <a:off x="2667889" y="4471388"/>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Oval 140"/>
            <p:cNvSpPr/>
            <p:nvPr/>
          </p:nvSpPr>
          <p:spPr>
            <a:xfrm rot="16200000">
              <a:off x="2832992" y="4235129"/>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0" name="TextBox 149"/>
          <p:cNvSpPr txBox="1"/>
          <p:nvPr/>
        </p:nvSpPr>
        <p:spPr>
          <a:xfrm>
            <a:off x="2888038" y="2933309"/>
            <a:ext cx="392408" cy="369332"/>
          </a:xfrm>
          <a:prstGeom prst="rect">
            <a:avLst/>
          </a:prstGeom>
          <a:noFill/>
        </p:spPr>
        <p:txBody>
          <a:bodyPr wrap="square" rtlCol="0">
            <a:spAutoFit/>
          </a:bodyPr>
          <a:lstStyle/>
          <a:p>
            <a:r>
              <a:rPr lang="en-US" dirty="0"/>
              <a:t>u’</a:t>
            </a:r>
          </a:p>
        </p:txBody>
      </p:sp>
      <p:sp>
        <p:nvSpPr>
          <p:cNvPr id="151" name="TextBox 150"/>
          <p:cNvSpPr txBox="1"/>
          <p:nvPr/>
        </p:nvSpPr>
        <p:spPr>
          <a:xfrm>
            <a:off x="2801890" y="4067882"/>
            <a:ext cx="499428" cy="369332"/>
          </a:xfrm>
          <a:prstGeom prst="rect">
            <a:avLst/>
          </a:prstGeom>
          <a:noFill/>
        </p:spPr>
        <p:txBody>
          <a:bodyPr wrap="square" rtlCol="0">
            <a:spAutoFit/>
          </a:bodyPr>
          <a:lstStyle/>
          <a:p>
            <a:r>
              <a:rPr lang="en-US" dirty="0"/>
              <a:t>u’’</a:t>
            </a:r>
          </a:p>
        </p:txBody>
      </p:sp>
      <p:pic>
        <p:nvPicPr>
          <p:cNvPr id="127" name="Picture 126"/>
          <p:cNvPicPr>
            <a:picLocks noChangeAspect="1"/>
          </p:cNvPicPr>
          <p:nvPr/>
        </p:nvPicPr>
        <p:blipFill rotWithShape="1">
          <a:blip r:embed="rId3">
            <a:extLst>
              <a:ext uri="{28A0092B-C50C-407E-A947-70E740481C1C}">
                <a14:useLocalDpi xmlns:a14="http://schemas.microsoft.com/office/drawing/2010/main"/>
              </a:ext>
            </a:extLst>
          </a:blip>
          <a:srcRect r="19351" b="21830"/>
          <a:stretch/>
        </p:blipFill>
        <p:spPr>
          <a:xfrm>
            <a:off x="6260435" y="2235686"/>
            <a:ext cx="3977385" cy="1518674"/>
          </a:xfrm>
          <a:prstGeom prst="rect">
            <a:avLst/>
          </a:prstGeom>
        </p:spPr>
      </p:pic>
      <p:pic>
        <p:nvPicPr>
          <p:cNvPr id="128" name="Picture 127"/>
          <p:cNvPicPr>
            <a:picLocks noChangeAspect="1"/>
          </p:cNvPicPr>
          <p:nvPr/>
        </p:nvPicPr>
        <p:blipFill rotWithShape="1">
          <a:blip r:embed="rId4">
            <a:extLst>
              <a:ext uri="{28A0092B-C50C-407E-A947-70E740481C1C}">
                <a14:useLocalDpi xmlns:a14="http://schemas.microsoft.com/office/drawing/2010/main"/>
              </a:ext>
            </a:extLst>
          </a:blip>
          <a:srcRect b="15846"/>
          <a:stretch/>
        </p:blipFill>
        <p:spPr>
          <a:xfrm>
            <a:off x="6173578" y="3988713"/>
            <a:ext cx="4850677" cy="2481113"/>
          </a:xfrm>
          <a:prstGeom prst="rect">
            <a:avLst/>
          </a:prstGeom>
        </p:spPr>
      </p:pic>
      <p:grpSp>
        <p:nvGrpSpPr>
          <p:cNvPr id="129" name="Group 128"/>
          <p:cNvGrpSpPr/>
          <p:nvPr/>
        </p:nvGrpSpPr>
        <p:grpSpPr>
          <a:xfrm rot="18074998">
            <a:off x="3384982" y="2271716"/>
            <a:ext cx="960344" cy="1014061"/>
            <a:chOff x="2119760" y="3861948"/>
            <a:chExt cx="960344" cy="1014061"/>
          </a:xfrm>
        </p:grpSpPr>
        <p:sp>
          <p:nvSpPr>
            <p:cNvPr id="146" name="Oval 145"/>
            <p:cNvSpPr/>
            <p:nvPr/>
          </p:nvSpPr>
          <p:spPr>
            <a:xfrm rot="16200000">
              <a:off x="2125585" y="3856123"/>
              <a:ext cx="241288" cy="252937"/>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2" name="Straight Connector 151"/>
            <p:cNvCxnSpPr>
              <a:stCxn id="146" idx="2"/>
              <a:endCxn id="156" idx="6"/>
            </p:cNvCxnSpPr>
            <p:nvPr/>
          </p:nvCxnSpPr>
          <p:spPr>
            <a:xfrm rot="16200000" flipH="1">
              <a:off x="1983345" y="4366116"/>
              <a:ext cx="531485" cy="5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a:stCxn id="146" idx="3"/>
              <a:endCxn id="158" idx="7"/>
            </p:cNvCxnSpPr>
            <p:nvPr/>
          </p:nvCxnSpPr>
          <p:spPr>
            <a:xfrm rot="16200000" flipH="1">
              <a:off x="2295054" y="4108499"/>
              <a:ext cx="444650" cy="363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46" idx="3"/>
              <a:endCxn id="159" idx="7"/>
            </p:cNvCxnSpPr>
            <p:nvPr/>
          </p:nvCxnSpPr>
          <p:spPr>
            <a:xfrm rot="16200000" flipH="1">
              <a:off x="2495736" y="3907817"/>
              <a:ext cx="208388" cy="5285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146" idx="2"/>
              <a:endCxn id="157" idx="7"/>
            </p:cNvCxnSpPr>
            <p:nvPr/>
          </p:nvCxnSpPr>
          <p:spPr>
            <a:xfrm rot="16200000" flipH="1">
              <a:off x="2080070" y="4269398"/>
              <a:ext cx="537289" cy="204972"/>
            </a:xfrm>
            <a:prstGeom prst="line">
              <a:avLst/>
            </a:prstGeom>
          </p:spPr>
          <p:style>
            <a:lnRef idx="2">
              <a:schemeClr val="accent1"/>
            </a:lnRef>
            <a:fillRef idx="0">
              <a:schemeClr val="accent1"/>
            </a:fillRef>
            <a:effectRef idx="1">
              <a:schemeClr val="accent1"/>
            </a:effectRef>
            <a:fontRef idx="minor">
              <a:schemeClr val="tx1"/>
            </a:fontRef>
          </p:style>
        </p:cxnSp>
        <p:sp>
          <p:nvSpPr>
            <p:cNvPr id="156" name="Oval 155"/>
            <p:cNvSpPr/>
            <p:nvPr/>
          </p:nvSpPr>
          <p:spPr>
            <a:xfrm rot="16200000">
              <a:off x="2131307" y="4628896"/>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Oval 156"/>
            <p:cNvSpPr/>
            <p:nvPr/>
          </p:nvSpPr>
          <p:spPr>
            <a:xfrm rot="16200000">
              <a:off x="2419984" y="4599363"/>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Oval 157"/>
            <p:cNvSpPr/>
            <p:nvPr/>
          </p:nvSpPr>
          <p:spPr>
            <a:xfrm rot="16200000">
              <a:off x="2667889" y="4471388"/>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p:cNvSpPr/>
            <p:nvPr/>
          </p:nvSpPr>
          <p:spPr>
            <a:xfrm rot="16200000">
              <a:off x="2832992" y="4235129"/>
              <a:ext cx="241288" cy="2529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 name="Rectangle 25"/>
          <p:cNvSpPr/>
          <p:nvPr/>
        </p:nvSpPr>
        <p:spPr>
          <a:xfrm>
            <a:off x="5975120" y="3827360"/>
            <a:ext cx="4905023" cy="13139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8" name="Rectangle 37"/>
          <p:cNvSpPr/>
          <p:nvPr/>
        </p:nvSpPr>
        <p:spPr>
          <a:xfrm>
            <a:off x="9595492" y="4922301"/>
            <a:ext cx="1547418" cy="59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F6C6D2A-5D24-E34B-9E24-85E190EEE4E2}"/>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9ABB36F1-845F-B74C-84A1-7F5D6DCDBF0A}"/>
              </a:ext>
            </a:extLst>
          </p:cNvPr>
          <p:cNvSpPr>
            <a:spLocks noGrp="1"/>
          </p:cNvSpPr>
          <p:nvPr>
            <p:ph type="sldNum" sz="quarter" idx="12"/>
          </p:nvPr>
        </p:nvSpPr>
        <p:spPr/>
        <p:txBody>
          <a:bodyPr/>
          <a:lstStyle/>
          <a:p>
            <a:fld id="{DF12B90A-6867-3A43-B59B-7A5CDA1F5239}" type="slidenum">
              <a:rPr lang="en-US" smtClean="0"/>
              <a:t>23</a:t>
            </a:fld>
            <a:endParaRPr lang="en-US" dirty="0"/>
          </a:p>
        </p:txBody>
      </p:sp>
      <p:sp>
        <p:nvSpPr>
          <p:cNvPr id="9" name="Footer Placeholder 8">
            <a:extLst>
              <a:ext uri="{FF2B5EF4-FFF2-40B4-BE49-F238E27FC236}">
                <a16:creationId xmlns:a16="http://schemas.microsoft.com/office/drawing/2014/main" id="{4187C7C3-6588-6644-99E4-4D52BAEFA00B}"/>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568905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Results for GPU parallelism</a:t>
            </a:r>
          </a:p>
        </p:txBody>
      </p:sp>
      <p:pic>
        <p:nvPicPr>
          <p:cNvPr id="9" name="Content Placeholder 8" descr="histo_bc.pdf"/>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4316" y="1023698"/>
            <a:ext cx="10396393" cy="4455597"/>
          </a:xfrm>
        </p:spPr>
      </p:pic>
      <p:sp>
        <p:nvSpPr>
          <p:cNvPr id="4" name="Rectangle 3"/>
          <p:cNvSpPr/>
          <p:nvPr/>
        </p:nvSpPr>
        <p:spPr>
          <a:xfrm>
            <a:off x="1963441" y="5479295"/>
            <a:ext cx="8422106" cy="707886"/>
          </a:xfrm>
          <a:prstGeom prst="rect">
            <a:avLst/>
          </a:prstGeom>
        </p:spPr>
        <p:txBody>
          <a:bodyPr wrap="square">
            <a:spAutoFit/>
          </a:bodyPr>
          <a:lstStyle/>
          <a:p>
            <a:pPr marL="342900" indent="-342900">
              <a:buFont typeface="Arial"/>
              <a:buChar char="•"/>
            </a:pPr>
            <a:r>
              <a:rPr lang="en-US" sz="2000" dirty="0" err="1">
                <a:latin typeface="+mn-lt"/>
              </a:rPr>
              <a:t>VirBC</a:t>
            </a:r>
            <a:r>
              <a:rPr lang="en-US" sz="2000" dirty="0">
                <a:latin typeface="+mn-lt"/>
              </a:rPr>
              <a:t>-Multi (</a:t>
            </a:r>
            <a:r>
              <a:rPr lang="en-US" sz="2000" dirty="0" err="1">
                <a:latin typeface="+mn-lt"/>
              </a:rPr>
              <a:t>vectorized</a:t>
            </a:r>
            <a:r>
              <a:rPr lang="en-US" sz="2000" dirty="0">
                <a:latin typeface="+mn-lt"/>
              </a:rPr>
              <a:t> BC with Virtual Vertices) is better 6 out of 7</a:t>
            </a:r>
          </a:p>
          <a:p>
            <a:pPr marL="342900" indent="-342900">
              <a:buFont typeface="Arial"/>
              <a:buChar char="•"/>
            </a:pPr>
            <a:r>
              <a:rPr lang="en-US" sz="2000" dirty="0" err="1">
                <a:latin typeface="+mn-lt"/>
              </a:rPr>
              <a:t>VirBC</a:t>
            </a:r>
            <a:r>
              <a:rPr lang="en-US" sz="2000" dirty="0">
                <a:latin typeface="+mn-lt"/>
              </a:rPr>
              <a:t>-Multi is 4.7x faster than </a:t>
            </a:r>
            <a:r>
              <a:rPr lang="en-US" sz="2000" dirty="0" err="1">
                <a:latin typeface="+mn-lt"/>
              </a:rPr>
              <a:t>Ligra</a:t>
            </a:r>
            <a:r>
              <a:rPr lang="en-US" sz="2000" dirty="0">
                <a:latin typeface="+mn-lt"/>
              </a:rPr>
              <a:t>, 1.6x faster than our CPU code </a:t>
            </a:r>
          </a:p>
        </p:txBody>
      </p:sp>
      <p:sp>
        <p:nvSpPr>
          <p:cNvPr id="8" name="TextBox 7"/>
          <p:cNvSpPr txBox="1"/>
          <p:nvPr/>
        </p:nvSpPr>
        <p:spPr>
          <a:xfrm>
            <a:off x="8179357" y="6246949"/>
            <a:ext cx="1980643" cy="307777"/>
          </a:xfrm>
          <a:prstGeom prst="rect">
            <a:avLst/>
          </a:prstGeom>
          <a:noFill/>
        </p:spPr>
        <p:txBody>
          <a:bodyPr wrap="none" rtlCol="0">
            <a:spAutoFit/>
          </a:bodyPr>
          <a:lstStyle/>
          <a:p>
            <a:r>
              <a:rPr lang="en-US" sz="1400" dirty="0">
                <a:solidFill>
                  <a:srgbClr val="A3A3A3"/>
                </a:solidFill>
              </a:rPr>
              <a:t>[GPGPU’13, JPDC’15]</a:t>
            </a:r>
          </a:p>
        </p:txBody>
      </p:sp>
      <p:sp>
        <p:nvSpPr>
          <p:cNvPr id="2" name="Date Placeholder 1">
            <a:extLst>
              <a:ext uri="{FF2B5EF4-FFF2-40B4-BE49-F238E27FC236}">
                <a16:creationId xmlns:a16="http://schemas.microsoft.com/office/drawing/2014/main" id="{96ACB7A8-CFEF-BC43-B29C-021DBD74E103}"/>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F8D519AB-AB62-EE48-8CAA-70E4D3B99400}"/>
              </a:ext>
            </a:extLst>
          </p:cNvPr>
          <p:cNvSpPr>
            <a:spLocks noGrp="1"/>
          </p:cNvSpPr>
          <p:nvPr>
            <p:ph type="sldNum" sz="quarter" idx="12"/>
          </p:nvPr>
        </p:nvSpPr>
        <p:spPr/>
        <p:txBody>
          <a:bodyPr/>
          <a:lstStyle/>
          <a:p>
            <a:fld id="{DF12B90A-6867-3A43-B59B-7A5CDA1F5239}" type="slidenum">
              <a:rPr lang="en-US" smtClean="0"/>
              <a:t>24</a:t>
            </a:fld>
            <a:endParaRPr lang="en-US" dirty="0"/>
          </a:p>
        </p:txBody>
      </p:sp>
      <p:sp>
        <p:nvSpPr>
          <p:cNvPr id="7" name="Footer Placeholder 6">
            <a:extLst>
              <a:ext uri="{FF2B5EF4-FFF2-40B4-BE49-F238E27FC236}">
                <a16:creationId xmlns:a16="http://schemas.microsoft.com/office/drawing/2014/main" id="{093C097A-9D8F-914C-84A2-F83F68D137D6}"/>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34601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chemeClr val="bg1">
                    <a:lumMod val="75000"/>
                  </a:schemeClr>
                </a:solidFill>
              </a:rPr>
              <a:t>Few Examples of HPC Graph Analytics </a:t>
            </a:r>
          </a:p>
          <a:p>
            <a:pPr lvl="1"/>
            <a:r>
              <a:rPr lang="en-US" sz="2000" dirty="0">
                <a:solidFill>
                  <a:schemeClr val="bg1">
                    <a:lumMod val="75000"/>
                  </a:schemeClr>
                </a:solidFill>
              </a:rPr>
              <a:t>HPC Graph Analytics - Tips/Tricks</a:t>
            </a:r>
          </a:p>
          <a:p>
            <a:pPr lvl="1"/>
            <a:r>
              <a:rPr lang="en-US" sz="2000" dirty="0">
                <a:solidFill>
                  <a:schemeClr val="bg1">
                    <a:lumMod val="75000"/>
                  </a:schemeClr>
                </a:solidFill>
              </a:rPr>
              <a:t>Faster centrality computations</a:t>
            </a:r>
          </a:p>
          <a:p>
            <a:pPr lvl="2"/>
            <a:r>
              <a:rPr lang="en-US" sz="1800" dirty="0">
                <a:solidFill>
                  <a:schemeClr val="bg1">
                    <a:lumMod val="75000"/>
                  </a:schemeClr>
                </a:solidFill>
              </a:rPr>
              <a:t>Graph manipulations for fast centrality </a:t>
            </a:r>
            <a:r>
              <a:rPr lang="en-US" sz="1100" dirty="0">
                <a:solidFill>
                  <a:srgbClr val="A3A3A3"/>
                </a:solidFill>
              </a:rPr>
              <a:t>[SDM’13, TKDD’17]</a:t>
            </a:r>
          </a:p>
          <a:p>
            <a:pPr lvl="2"/>
            <a:r>
              <a:rPr lang="en-US" sz="1800" dirty="0">
                <a:solidFill>
                  <a:schemeClr val="bg1">
                    <a:lumMod val="75000"/>
                  </a:schemeClr>
                </a:solidFill>
              </a:rPr>
              <a:t>Faster centrality computations on GPU </a:t>
            </a:r>
            <a:r>
              <a:rPr lang="en-US" sz="1100" dirty="0">
                <a:solidFill>
                  <a:srgbClr val="A3A3A3"/>
                </a:solidFill>
              </a:rPr>
              <a:t>[GPGPU’13]</a:t>
            </a:r>
          </a:p>
          <a:p>
            <a:pPr lvl="2"/>
            <a:r>
              <a:rPr lang="en-US" sz="1800" dirty="0">
                <a:solidFill>
                  <a:srgbClr val="94165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25</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69029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C41D-54D9-1647-9087-2039BEA73263}"/>
              </a:ext>
            </a:extLst>
          </p:cNvPr>
          <p:cNvSpPr>
            <a:spLocks noGrp="1"/>
          </p:cNvSpPr>
          <p:nvPr>
            <p:ph type="title"/>
          </p:nvPr>
        </p:nvSpPr>
        <p:spPr/>
        <p:txBody>
          <a:bodyPr/>
          <a:lstStyle/>
          <a:p>
            <a:r>
              <a:rPr lang="en-US" dirty="0"/>
              <a:t>No Vector Coalescing </a:t>
            </a:r>
          </a:p>
        </p:txBody>
      </p:sp>
      <p:sp>
        <p:nvSpPr>
          <p:cNvPr id="7" name="Content Placeholder 6">
            <a:extLst>
              <a:ext uri="{FF2B5EF4-FFF2-40B4-BE49-F238E27FC236}">
                <a16:creationId xmlns:a16="http://schemas.microsoft.com/office/drawing/2014/main" id="{3EBD71E6-4239-244E-B449-4DE6C998F4E9}"/>
              </a:ext>
            </a:extLst>
          </p:cNvPr>
          <p:cNvSpPr>
            <a:spLocks noGrp="1"/>
          </p:cNvSpPr>
          <p:nvPr>
            <p:ph idx="1"/>
          </p:nvPr>
        </p:nvSpPr>
        <p:spPr>
          <a:xfrm>
            <a:off x="1981200" y="5122506"/>
            <a:ext cx="8229600" cy="1432892"/>
          </a:xfrm>
        </p:spPr>
        <p:txBody>
          <a:bodyPr/>
          <a:lstStyle/>
          <a:p>
            <a:r>
              <a:rPr lang="en-US" dirty="0"/>
              <a:t>All the representations give vector coalescing only ``</a:t>
            </a:r>
            <a:r>
              <a:rPr lang="en-US" dirty="0">
                <a:solidFill>
                  <a:srgbClr val="005493"/>
                </a:solidFill>
              </a:rPr>
              <a:t>if you are lucky</a:t>
            </a:r>
            <a:r>
              <a:rPr lang="en-US" dirty="0"/>
              <a:t>''</a:t>
            </a:r>
          </a:p>
        </p:txBody>
      </p:sp>
      <p:pic>
        <p:nvPicPr>
          <p:cNvPr id="4" name="Picture 3">
            <a:extLst>
              <a:ext uri="{FF2B5EF4-FFF2-40B4-BE49-F238E27FC236}">
                <a16:creationId xmlns:a16="http://schemas.microsoft.com/office/drawing/2014/main" id="{594B43B0-A176-B74A-B458-5FB42A734ECA}"/>
              </a:ext>
            </a:extLst>
          </p:cNvPr>
          <p:cNvPicPr>
            <a:picLocks noChangeAspect="1"/>
          </p:cNvPicPr>
          <p:nvPr/>
        </p:nvPicPr>
        <p:blipFill>
          <a:blip r:embed="rId2"/>
          <a:stretch>
            <a:fillRect/>
          </a:stretch>
        </p:blipFill>
        <p:spPr>
          <a:xfrm>
            <a:off x="1760698" y="1855492"/>
            <a:ext cx="8660716" cy="2333957"/>
          </a:xfrm>
          <a:prstGeom prst="rect">
            <a:avLst/>
          </a:prstGeom>
        </p:spPr>
      </p:pic>
      <p:sp>
        <p:nvSpPr>
          <p:cNvPr id="3" name="Date Placeholder 2">
            <a:extLst>
              <a:ext uri="{FF2B5EF4-FFF2-40B4-BE49-F238E27FC236}">
                <a16:creationId xmlns:a16="http://schemas.microsoft.com/office/drawing/2014/main" id="{7FF3E227-74FB-C44F-ACC1-2A35AA82619B}"/>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2D63BCA3-A123-014E-A037-4B6CC7AD4BE8}"/>
              </a:ext>
            </a:extLst>
          </p:cNvPr>
          <p:cNvSpPr>
            <a:spLocks noGrp="1"/>
          </p:cNvSpPr>
          <p:nvPr>
            <p:ph type="sldNum" sz="quarter" idx="12"/>
          </p:nvPr>
        </p:nvSpPr>
        <p:spPr/>
        <p:txBody>
          <a:bodyPr/>
          <a:lstStyle/>
          <a:p>
            <a:fld id="{DF12B90A-6867-3A43-B59B-7A5CDA1F5239}" type="slidenum">
              <a:rPr lang="en-US" smtClean="0"/>
              <a:t>26</a:t>
            </a:fld>
            <a:endParaRPr lang="en-US" dirty="0"/>
          </a:p>
        </p:txBody>
      </p:sp>
      <p:sp>
        <p:nvSpPr>
          <p:cNvPr id="8" name="Footer Placeholder 7">
            <a:extLst>
              <a:ext uri="{FF2B5EF4-FFF2-40B4-BE49-F238E27FC236}">
                <a16:creationId xmlns:a16="http://schemas.microsoft.com/office/drawing/2014/main" id="{DE8DC2F3-D368-2046-A892-8E65BA3DB9D7}"/>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858716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359508" y="1142020"/>
                <a:ext cx="11324492" cy="5465152"/>
              </a:xfrm>
            </p:spPr>
            <p:txBody>
              <a:bodyPr/>
              <a:lstStyle/>
              <a:p>
                <a:r>
                  <a:rPr lang="en-US" dirty="0" err="1"/>
                  <a:t>Vectorization</a:t>
                </a:r>
                <a:r>
                  <a:rPr lang="en-US" dirty="0"/>
                  <a:t> is overlooked in most graph problems</a:t>
                </a:r>
              </a:p>
              <a:p>
                <a:pPr lvl="1"/>
                <a:r>
                  <a:rPr lang="en-US" dirty="0"/>
                  <a:t>Irregular nature of applications</a:t>
                </a:r>
              </a:p>
              <a:p>
                <a:r>
                  <a:rPr lang="en-US" dirty="0"/>
                  <a:t>We make our applications more “</a:t>
                </a:r>
                <a:r>
                  <a:rPr lang="en-US" b="1" dirty="0">
                    <a:solidFill>
                      <a:srgbClr val="005493"/>
                    </a:solidFill>
                  </a:rPr>
                  <a:t>regular</a:t>
                </a:r>
                <a:r>
                  <a:rPr lang="en-US" dirty="0"/>
                  <a:t>”</a:t>
                </a:r>
              </a:p>
              <a:p>
                <a:pPr lvl="1"/>
                <a:r>
                  <a:rPr lang="en-US" dirty="0"/>
                  <a:t>Process </a:t>
                </a:r>
                <a14:m>
                  <m:oMath xmlns:m="http://schemas.openxmlformats.org/officeDocument/2006/math">
                    <m:r>
                      <a:rPr lang="en-US" i="1" dirty="0">
                        <a:latin typeface="Cambria Math" panose="02040503050406030204" pitchFamily="18" charset="0"/>
                      </a:rPr>
                      <m:t>𝐵</m:t>
                    </m:r>
                  </m:oMath>
                </a14:m>
                <a:r>
                  <a:rPr lang="en-US" dirty="0"/>
                  <a:t> traversals at once</a:t>
                </a:r>
              </a:p>
              <a:p>
                <a:r>
                  <a:rPr lang="en-US" dirty="0"/>
                  <a:t>Level synchronous execution.</a:t>
                </a:r>
              </a:p>
              <a:p>
                <a:r>
                  <a:rPr lang="en-US" dirty="0"/>
                  <a:t>Model the CC/traversal with </a:t>
                </a:r>
                <a:r>
                  <a:rPr lang="en-US" b="1" dirty="0" err="1">
                    <a:solidFill>
                      <a:srgbClr val="7030A0"/>
                    </a:solidFill>
                  </a:rPr>
                  <a:t>SpMV</a:t>
                </a:r>
                <a:r>
                  <a:rPr lang="en-US" dirty="0"/>
                  <a:t> operation 					(like </a:t>
                </a:r>
                <a:r>
                  <a:rPr lang="en-US" dirty="0" err="1"/>
                  <a:t>GraphBLAS</a:t>
                </a:r>
                <a:r>
                  <a:rPr lang="en-US" dirty="0"/>
                  <a:t> does)	</a:t>
                </a:r>
              </a:p>
              <a:p>
                <a:pPr lvl="1"/>
                <a:r>
                  <a:rPr lang="en-US" b="1" dirty="0"/>
                  <a:t>Sp</a:t>
                </a:r>
                <a:r>
                  <a:rPr lang="en-US" dirty="0"/>
                  <a:t>arse </a:t>
                </a:r>
                <a:r>
                  <a:rPr lang="en-US" b="1" dirty="0"/>
                  <a:t>M</a:t>
                </a:r>
                <a:r>
                  <a:rPr lang="en-US" dirty="0"/>
                  <a:t>atrix </a:t>
                </a:r>
                <a:r>
                  <a:rPr lang="en-US" b="1" dirty="0"/>
                  <a:t>V</a:t>
                </a:r>
                <a:r>
                  <a:rPr lang="en-US" dirty="0"/>
                  <a:t>ector Multiplication: Multiplying a sparse				 matrix with a vector</a:t>
                </a:r>
              </a:p>
              <a:p>
                <a:r>
                  <a:rPr lang="en-US" dirty="0"/>
                  <a:t>Switch from </a:t>
                </a:r>
                <a:r>
                  <a:rPr lang="en-US" dirty="0" err="1"/>
                  <a:t>SpMV</a:t>
                </a:r>
                <a:r>
                  <a:rPr lang="en-US" dirty="0"/>
                  <a:t> to </a:t>
                </a:r>
                <a:r>
                  <a:rPr lang="en-US" b="1" dirty="0" err="1">
                    <a:solidFill>
                      <a:srgbClr val="7030A0"/>
                    </a:solidFill>
                  </a:rPr>
                  <a:t>SpMM</a:t>
                </a:r>
                <a:r>
                  <a:rPr lang="en-US" dirty="0"/>
                  <a:t>: </a:t>
                </a:r>
                <a:r>
                  <a:rPr lang="en-US" b="1" dirty="0"/>
                  <a:t>Sp</a:t>
                </a:r>
                <a:r>
                  <a:rPr lang="en-US" dirty="0"/>
                  <a:t>arse </a:t>
                </a:r>
                <a:r>
                  <a:rPr lang="en-US" b="1" dirty="0"/>
                  <a:t>M</a:t>
                </a:r>
                <a:r>
                  <a:rPr lang="en-US" dirty="0"/>
                  <a:t>atrix </a:t>
                </a:r>
                <a:r>
                  <a:rPr lang="en-US" b="1" dirty="0"/>
                  <a:t>M</a:t>
                </a:r>
                <a:r>
                  <a:rPr lang="en-US" dirty="0"/>
                  <a:t>atrix Multiplication</a:t>
                </a:r>
              </a:p>
              <a:p>
                <a:pPr lvl="1"/>
                <a:r>
                  <a:rPr lang="en-US" b="1" dirty="0">
                    <a:solidFill>
                      <a:srgbClr val="941651"/>
                    </a:solidFill>
                  </a:rPr>
                  <a:t>Increases the complexity</a:t>
                </a:r>
                <a:r>
                  <a:rPr lang="en-US" dirty="0">
                    <a:solidFill>
                      <a:srgbClr val="941651"/>
                    </a:solidFill>
                  </a:rPr>
                  <a:t> </a:t>
                </a:r>
                <a:r>
                  <a:rPr lang="en-US" dirty="0"/>
                  <a:t>from O(|E|) to O(d*|E|), but suitable for vectorization!</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359508" y="1142020"/>
                <a:ext cx="11324492" cy="5465152"/>
              </a:xfrm>
              <a:blipFill>
                <a:blip r:embed="rId2"/>
                <a:stretch>
                  <a:fillRect l="-896" t="-1852"/>
                </a:stretch>
              </a:blipFill>
            </p:spPr>
            <p:txBody>
              <a:bodyPr/>
              <a:lstStyle/>
              <a:p>
                <a:r>
                  <a:rPr lang="en-US">
                    <a:noFill/>
                  </a:rPr>
                  <a:t> </a:t>
                </a:r>
              </a:p>
            </p:txBody>
          </p:sp>
        </mc:Fallback>
      </mc:AlternateContent>
      <p:sp>
        <p:nvSpPr>
          <p:cNvPr id="6" name="Title 5"/>
          <p:cNvSpPr>
            <a:spLocks noGrp="1"/>
          </p:cNvSpPr>
          <p:nvPr>
            <p:ph type="title"/>
          </p:nvPr>
        </p:nvSpPr>
        <p:spPr/>
        <p:txBody>
          <a:bodyPr>
            <a:normAutofit/>
          </a:bodyPr>
          <a:lstStyle/>
          <a:p>
            <a:r>
              <a:rPr lang="en-US" dirty="0"/>
              <a:t>Different Formulation for </a:t>
            </a:r>
            <a:r>
              <a:rPr lang="en-US" dirty="0" err="1"/>
              <a:t>Vectorization</a:t>
            </a:r>
            <a:endParaRPr lang="en-US" dirty="0"/>
          </a:p>
        </p:txBody>
      </p:sp>
      <p:sp>
        <p:nvSpPr>
          <p:cNvPr id="3" name="Date Placeholder 2">
            <a:extLst>
              <a:ext uri="{FF2B5EF4-FFF2-40B4-BE49-F238E27FC236}">
                <a16:creationId xmlns:a16="http://schemas.microsoft.com/office/drawing/2014/main" id="{0CFA80DC-0DEF-CB44-9EB1-CE0566918879}"/>
              </a:ext>
            </a:extLst>
          </p:cNvPr>
          <p:cNvSpPr>
            <a:spLocks noGrp="1"/>
          </p:cNvSpPr>
          <p:nvPr>
            <p:ph type="dt" sz="half" idx="10"/>
          </p:nvPr>
        </p:nvSpPr>
        <p:spPr/>
        <p:txBody>
          <a:bodyPr/>
          <a:lstStyle/>
          <a:p>
            <a:pPr>
              <a:defRPr/>
            </a:pPr>
            <a:r>
              <a:rPr lang="en-US"/>
              <a:t>12 Sep 2022 @ PPAM 2022</a:t>
            </a:r>
            <a:endParaRPr lang="en-US" dirty="0"/>
          </a:p>
        </p:txBody>
      </p:sp>
      <p:sp>
        <p:nvSpPr>
          <p:cNvPr id="5" name="Slide Number Placeholder 4">
            <a:extLst>
              <a:ext uri="{FF2B5EF4-FFF2-40B4-BE49-F238E27FC236}">
                <a16:creationId xmlns:a16="http://schemas.microsoft.com/office/drawing/2014/main" id="{7233840A-A668-6B43-84C7-920DCEE9498C}"/>
              </a:ext>
            </a:extLst>
          </p:cNvPr>
          <p:cNvSpPr>
            <a:spLocks noGrp="1"/>
          </p:cNvSpPr>
          <p:nvPr>
            <p:ph type="sldNum" sz="quarter" idx="12"/>
          </p:nvPr>
        </p:nvSpPr>
        <p:spPr/>
        <p:txBody>
          <a:bodyPr/>
          <a:lstStyle/>
          <a:p>
            <a:fld id="{DF12B90A-6867-3A43-B59B-7A5CDA1F5239}" type="slidenum">
              <a:rPr lang="en-US" smtClean="0"/>
              <a:t>27</a:t>
            </a:fld>
            <a:endParaRPr lang="en-US" dirty="0"/>
          </a:p>
        </p:txBody>
      </p:sp>
      <p:sp>
        <p:nvSpPr>
          <p:cNvPr id="7" name="Footer Placeholder 6">
            <a:extLst>
              <a:ext uri="{FF2B5EF4-FFF2-40B4-BE49-F238E27FC236}">
                <a16:creationId xmlns:a16="http://schemas.microsoft.com/office/drawing/2014/main" id="{86D69732-B2F9-F741-AF7C-2CCC6E8E9C11}"/>
              </a:ext>
            </a:extLst>
          </p:cNvPr>
          <p:cNvSpPr>
            <a:spLocks noGrp="1"/>
          </p:cNvSpPr>
          <p:nvPr>
            <p:ph type="ftr" sz="quarter" idx="11"/>
          </p:nvPr>
        </p:nvSpPr>
        <p:spPr/>
        <p:txBody>
          <a:bodyPr/>
          <a:lstStyle/>
          <a:p>
            <a:r>
              <a:rPr lang="en-US"/>
              <a:t>Çatalyürek "Bringing HPC Graph Analytics to Modern Graph Databases"</a:t>
            </a:r>
            <a:endParaRPr lang="en-US" dirty="0"/>
          </a:p>
        </p:txBody>
      </p:sp>
      <p:pic>
        <p:nvPicPr>
          <p:cNvPr id="8" name="Content Placeholder 6">
            <a:extLst>
              <a:ext uri="{FF2B5EF4-FFF2-40B4-BE49-F238E27FC236}">
                <a16:creationId xmlns:a16="http://schemas.microsoft.com/office/drawing/2014/main" id="{2D574604-F832-5786-F579-ED765E4EA84D}"/>
              </a:ext>
            </a:extLst>
          </p:cNvPr>
          <p:cNvPicPr>
            <a:picLocks noChangeAspect="1"/>
          </p:cNvPicPr>
          <p:nvPr/>
        </p:nvPicPr>
        <p:blipFill>
          <a:blip r:embed="rId3"/>
          <a:stretch>
            <a:fillRect/>
          </a:stretch>
        </p:blipFill>
        <p:spPr>
          <a:xfrm>
            <a:off x="8639955" y="947940"/>
            <a:ext cx="3473891" cy="2950189"/>
          </a:xfrm>
          <a:prstGeom prst="rect">
            <a:avLst/>
          </a:prstGeom>
        </p:spPr>
      </p:pic>
    </p:spTree>
    <p:extLst>
      <p:ext uri="{BB962C8B-B14F-4D97-AF65-F5344CB8AC3E}">
        <p14:creationId xmlns:p14="http://schemas.microsoft.com/office/powerpoint/2010/main" val="3351135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Hardware+Software</a:t>
            </a:r>
            <a:r>
              <a:rPr lang="en-US" dirty="0"/>
              <a:t> Vectorization is the way to go</a:t>
            </a:r>
          </a:p>
        </p:txBody>
      </p:sp>
      <p:pic>
        <p:nvPicPr>
          <p:cNvPr id="7" name="Content Placeholder 6" descr="histo-final-cc.pdf"/>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93322" y="957436"/>
            <a:ext cx="10806654" cy="4631423"/>
          </a:xfrm>
        </p:spPr>
      </p:pic>
      <p:sp>
        <p:nvSpPr>
          <p:cNvPr id="8" name="Rectangle 7"/>
          <p:cNvSpPr/>
          <p:nvPr/>
        </p:nvSpPr>
        <p:spPr>
          <a:xfrm>
            <a:off x="1983717" y="5695623"/>
            <a:ext cx="8422106" cy="707886"/>
          </a:xfrm>
          <a:prstGeom prst="rect">
            <a:avLst/>
          </a:prstGeom>
        </p:spPr>
        <p:txBody>
          <a:bodyPr wrap="square">
            <a:spAutoFit/>
          </a:bodyPr>
          <a:lstStyle/>
          <a:p>
            <a:pPr algn="ctr"/>
            <a:r>
              <a:rPr lang="en-US" sz="2000" dirty="0">
                <a:latin typeface="+mn-lt"/>
              </a:rPr>
              <a:t>Vectorized code (*-</a:t>
            </a:r>
            <a:r>
              <a:rPr lang="en-US" sz="2000" dirty="0" err="1">
                <a:latin typeface="+mn-lt"/>
              </a:rPr>
              <a:t>SpMM</a:t>
            </a:r>
            <a:r>
              <a:rPr lang="en-US" sz="2000" dirty="0">
                <a:latin typeface="+mn-lt"/>
              </a:rPr>
              <a:t>) is </a:t>
            </a:r>
            <a:r>
              <a:rPr lang="en-US" sz="2000" b="1" dirty="0">
                <a:latin typeface="+mn-lt"/>
              </a:rPr>
              <a:t>5.9x</a:t>
            </a:r>
            <a:r>
              <a:rPr lang="en-US" sz="2000" dirty="0">
                <a:latin typeface="+mn-lt"/>
              </a:rPr>
              <a:t> faster in CPU,     </a:t>
            </a:r>
            <a:r>
              <a:rPr lang="en-US" sz="2000" b="1" dirty="0">
                <a:latin typeface="+mn-lt"/>
              </a:rPr>
              <a:t>21x</a:t>
            </a:r>
            <a:r>
              <a:rPr lang="en-US" sz="2000" dirty="0">
                <a:latin typeface="+mn-lt"/>
              </a:rPr>
              <a:t> in Xeon Phi, </a:t>
            </a:r>
          </a:p>
          <a:p>
            <a:pPr algn="ctr"/>
            <a:r>
              <a:rPr lang="en-US" sz="2000" b="1" dirty="0">
                <a:latin typeface="+mn-lt"/>
              </a:rPr>
              <a:t>70x</a:t>
            </a:r>
            <a:r>
              <a:rPr lang="en-US" sz="2000" dirty="0">
                <a:latin typeface="+mn-lt"/>
              </a:rPr>
              <a:t> on GPU (compared to previous best)</a:t>
            </a:r>
          </a:p>
        </p:txBody>
      </p:sp>
      <p:sp>
        <p:nvSpPr>
          <p:cNvPr id="9" name="TextBox 8"/>
          <p:cNvSpPr txBox="1"/>
          <p:nvPr/>
        </p:nvSpPr>
        <p:spPr>
          <a:xfrm>
            <a:off x="8740598" y="6249620"/>
            <a:ext cx="1937337" cy="307777"/>
          </a:xfrm>
          <a:prstGeom prst="rect">
            <a:avLst/>
          </a:prstGeom>
          <a:noFill/>
        </p:spPr>
        <p:txBody>
          <a:bodyPr wrap="none" rtlCol="0">
            <a:spAutoFit/>
          </a:bodyPr>
          <a:lstStyle/>
          <a:p>
            <a:r>
              <a:rPr lang="en-US" sz="1400" dirty="0">
                <a:solidFill>
                  <a:srgbClr val="A3A3A3"/>
                </a:solidFill>
              </a:rPr>
              <a:t>[MTAAP’14, JPDC’15]</a:t>
            </a:r>
          </a:p>
        </p:txBody>
      </p:sp>
      <p:sp>
        <p:nvSpPr>
          <p:cNvPr id="2" name="Date Placeholder 1">
            <a:extLst>
              <a:ext uri="{FF2B5EF4-FFF2-40B4-BE49-F238E27FC236}">
                <a16:creationId xmlns:a16="http://schemas.microsoft.com/office/drawing/2014/main" id="{746C7AFB-7A4F-184D-92B9-FA5E0020347F}"/>
              </a:ext>
            </a:extLst>
          </p:cNvPr>
          <p:cNvSpPr>
            <a:spLocks noGrp="1"/>
          </p:cNvSpPr>
          <p:nvPr>
            <p:ph type="dt" sz="half" idx="10"/>
          </p:nvPr>
        </p:nvSpPr>
        <p:spPr/>
        <p:txBody>
          <a:bodyPr/>
          <a:lstStyle/>
          <a:p>
            <a:pPr>
              <a:defRPr/>
            </a:pPr>
            <a:r>
              <a:rPr lang="en-US"/>
              <a:t>12 Sep 2022 @ PPAM 2022</a:t>
            </a:r>
            <a:endParaRPr lang="en-US" dirty="0"/>
          </a:p>
        </p:txBody>
      </p:sp>
      <p:sp>
        <p:nvSpPr>
          <p:cNvPr id="4" name="Slide Number Placeholder 3">
            <a:extLst>
              <a:ext uri="{FF2B5EF4-FFF2-40B4-BE49-F238E27FC236}">
                <a16:creationId xmlns:a16="http://schemas.microsoft.com/office/drawing/2014/main" id="{8798D6DA-1499-CF4E-9238-B2B9E6932187}"/>
              </a:ext>
            </a:extLst>
          </p:cNvPr>
          <p:cNvSpPr>
            <a:spLocks noGrp="1"/>
          </p:cNvSpPr>
          <p:nvPr>
            <p:ph type="sldNum" sz="quarter" idx="12"/>
          </p:nvPr>
        </p:nvSpPr>
        <p:spPr/>
        <p:txBody>
          <a:bodyPr/>
          <a:lstStyle/>
          <a:p>
            <a:fld id="{DF12B90A-6867-3A43-B59B-7A5CDA1F5239}" type="slidenum">
              <a:rPr lang="en-US" smtClean="0"/>
              <a:t>28</a:t>
            </a:fld>
            <a:endParaRPr lang="en-US" dirty="0"/>
          </a:p>
        </p:txBody>
      </p:sp>
      <p:sp>
        <p:nvSpPr>
          <p:cNvPr id="5" name="Footer Placeholder 4">
            <a:extLst>
              <a:ext uri="{FF2B5EF4-FFF2-40B4-BE49-F238E27FC236}">
                <a16:creationId xmlns:a16="http://schemas.microsoft.com/office/drawing/2014/main" id="{8786314E-CE01-7848-AE2F-28067A79A0B4}"/>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2489164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chemeClr val="bg1">
                    <a:lumMod val="75000"/>
                  </a:schemeClr>
                </a:solidFill>
              </a:rPr>
              <a:t>Few Examples of HPC Graph Analytics </a:t>
            </a:r>
          </a:p>
          <a:p>
            <a:pPr lvl="1"/>
            <a:r>
              <a:rPr lang="en-US" sz="2000" dirty="0">
                <a:solidFill>
                  <a:schemeClr val="bg1">
                    <a:lumMod val="75000"/>
                  </a:schemeClr>
                </a:solidFill>
              </a:rPr>
              <a:t>HPC Graph Analytics - Tips/Tricks</a:t>
            </a:r>
          </a:p>
          <a:p>
            <a:pPr lvl="1"/>
            <a:r>
              <a:rPr lang="en-US" sz="2000" dirty="0">
                <a:solidFill>
                  <a:schemeClr val="bg1">
                    <a:lumMod val="75000"/>
                  </a:schemeClr>
                </a:solidFill>
              </a:rPr>
              <a:t>Faster centrality computations</a:t>
            </a:r>
          </a:p>
          <a:p>
            <a:pPr lvl="2"/>
            <a:r>
              <a:rPr lang="en-US" sz="1800" dirty="0">
                <a:solidFill>
                  <a:schemeClr val="bg1">
                    <a:lumMod val="75000"/>
                  </a:schemeClr>
                </a:solidFill>
              </a:rPr>
              <a:t>Graph manipulations for fast centrality </a:t>
            </a:r>
            <a:r>
              <a:rPr lang="en-US" sz="1100" dirty="0">
                <a:solidFill>
                  <a:srgbClr val="A3A3A3"/>
                </a:solidFill>
              </a:rPr>
              <a:t>[SDM’13, TKDD’17]</a:t>
            </a:r>
          </a:p>
          <a:p>
            <a:pPr lvl="2"/>
            <a:r>
              <a:rPr lang="en-US" sz="1800" dirty="0">
                <a:solidFill>
                  <a:schemeClr val="bg1">
                    <a:lumMod val="75000"/>
                  </a:schemeClr>
                </a:solidFill>
              </a:rPr>
              <a:t>Faster centrality computations on GPU </a:t>
            </a:r>
            <a:r>
              <a:rPr lang="en-US" sz="1100" dirty="0">
                <a:solidFill>
                  <a:srgbClr val="A3A3A3"/>
                </a:solidFill>
              </a:rPr>
              <a:t>[GPGPU’13]</a:t>
            </a:r>
          </a:p>
          <a:p>
            <a:pPr lvl="2"/>
            <a:r>
              <a:rPr lang="en-US" sz="1800" dirty="0">
                <a:solidFill>
                  <a:schemeClr val="bg1">
                    <a:lumMod val="75000"/>
                  </a:schemeClr>
                </a:solidFill>
              </a:rPr>
              <a:t>Vectorized centrality computations</a:t>
            </a:r>
            <a:r>
              <a:rPr lang="en-US" sz="1800" dirty="0">
                <a:solidFill>
                  <a:srgbClr val="941651"/>
                </a:solidFill>
              </a:rPr>
              <a:t> </a:t>
            </a:r>
            <a:r>
              <a:rPr lang="en-US" sz="1100" dirty="0">
                <a:solidFill>
                  <a:srgbClr val="A3A3A3"/>
                </a:solidFill>
              </a:rPr>
              <a:t>[MTAAP’14,JPDC’15]</a:t>
            </a:r>
            <a:endParaRPr lang="en-US" sz="1100" dirty="0">
              <a:solidFill>
                <a:schemeClr val="bg1">
                  <a:lumMod val="65000"/>
                </a:schemeClr>
              </a:solidFill>
            </a:endParaRPr>
          </a:p>
          <a:p>
            <a:r>
              <a:rPr lang="en-US" sz="2200" dirty="0">
                <a:solidFill>
                  <a:srgbClr val="941651"/>
                </a:solidFill>
              </a:rPr>
              <a:t>A Middle Ground: Task-based Execution on Heterogeneous Environments</a:t>
            </a:r>
          </a:p>
          <a:p>
            <a:pPr lvl="2"/>
            <a:r>
              <a:rPr lang="en-US" sz="1800" dirty="0">
                <a:solidFill>
                  <a:srgbClr val="941651"/>
                </a:solidFill>
              </a:rPr>
              <a:t>Parallel Graph Algorithms by Blocks (</a:t>
            </a:r>
            <a:r>
              <a:rPr lang="en-US" sz="1800" dirty="0" err="1">
                <a:solidFill>
                  <a:srgbClr val="941651"/>
                </a:solidFill>
              </a:rPr>
              <a:t>PGAbB</a:t>
            </a:r>
            <a:r>
              <a:rPr lang="en-US" sz="1800" dirty="0">
                <a:solidFill>
                  <a:srgbClr val="94165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29</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98523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FE3D0-B469-4A4F-BAF2-2EA89EFFE9AD}"/>
              </a:ext>
            </a:extLst>
          </p:cNvPr>
          <p:cNvSpPr>
            <a:spLocks noGrp="1"/>
          </p:cNvSpPr>
          <p:nvPr>
            <p:ph type="title"/>
          </p:nvPr>
        </p:nvSpPr>
        <p:spPr/>
        <p:txBody>
          <a:bodyPr/>
          <a:lstStyle/>
          <a:p>
            <a:r>
              <a:rPr lang="en-US" dirty="0"/>
              <a:t>Graphs are Ubiquitous</a:t>
            </a:r>
          </a:p>
        </p:txBody>
      </p:sp>
      <p:pic>
        <p:nvPicPr>
          <p:cNvPr id="7" name="Picture 6">
            <a:extLst>
              <a:ext uri="{FF2B5EF4-FFF2-40B4-BE49-F238E27FC236}">
                <a16:creationId xmlns:a16="http://schemas.microsoft.com/office/drawing/2014/main" id="{BEC73F98-3344-3A42-B02D-0C19E4B66A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19" y="1277257"/>
            <a:ext cx="2226200" cy="1352311"/>
          </a:xfrm>
          <a:prstGeom prst="rect">
            <a:avLst/>
          </a:prstGeom>
        </p:spPr>
      </p:pic>
      <p:pic>
        <p:nvPicPr>
          <p:cNvPr id="8" name="Picture 7">
            <a:extLst>
              <a:ext uri="{FF2B5EF4-FFF2-40B4-BE49-F238E27FC236}">
                <a16:creationId xmlns:a16="http://schemas.microsoft.com/office/drawing/2014/main" id="{4AA55058-A7DD-B94D-B81F-2D74D7EA6120}"/>
              </a:ext>
            </a:extLst>
          </p:cNvPr>
          <p:cNvPicPr>
            <a:picLocks noChangeAspect="1"/>
          </p:cNvPicPr>
          <p:nvPr/>
        </p:nvPicPr>
        <p:blipFill>
          <a:blip r:embed="rId4"/>
          <a:stretch>
            <a:fillRect/>
          </a:stretch>
        </p:blipFill>
        <p:spPr>
          <a:xfrm>
            <a:off x="4418577" y="940563"/>
            <a:ext cx="3320070" cy="2212590"/>
          </a:xfrm>
          <a:prstGeom prst="rect">
            <a:avLst/>
          </a:prstGeom>
        </p:spPr>
      </p:pic>
      <p:pic>
        <p:nvPicPr>
          <p:cNvPr id="9" name="Picture 8">
            <a:extLst>
              <a:ext uri="{FF2B5EF4-FFF2-40B4-BE49-F238E27FC236}">
                <a16:creationId xmlns:a16="http://schemas.microsoft.com/office/drawing/2014/main" id="{21767D2D-660C-354D-8DAA-DA5A6E7D4B96}"/>
              </a:ext>
            </a:extLst>
          </p:cNvPr>
          <p:cNvPicPr>
            <a:picLocks noChangeAspect="1"/>
          </p:cNvPicPr>
          <p:nvPr/>
        </p:nvPicPr>
        <p:blipFill>
          <a:blip r:embed="rId5"/>
          <a:stretch>
            <a:fillRect/>
          </a:stretch>
        </p:blipFill>
        <p:spPr>
          <a:xfrm>
            <a:off x="8791950" y="1251492"/>
            <a:ext cx="2244213" cy="1447880"/>
          </a:xfrm>
          <a:prstGeom prst="rect">
            <a:avLst/>
          </a:prstGeom>
        </p:spPr>
      </p:pic>
      <p:pic>
        <p:nvPicPr>
          <p:cNvPr id="11" name="Picture 10">
            <a:extLst>
              <a:ext uri="{FF2B5EF4-FFF2-40B4-BE49-F238E27FC236}">
                <a16:creationId xmlns:a16="http://schemas.microsoft.com/office/drawing/2014/main" id="{42581B2B-26E9-2E47-919E-DFB8858F7289}"/>
              </a:ext>
            </a:extLst>
          </p:cNvPr>
          <p:cNvPicPr>
            <a:picLocks noChangeAspect="1"/>
          </p:cNvPicPr>
          <p:nvPr/>
        </p:nvPicPr>
        <p:blipFill>
          <a:blip r:embed="rId6"/>
          <a:stretch>
            <a:fillRect/>
          </a:stretch>
        </p:blipFill>
        <p:spPr>
          <a:xfrm>
            <a:off x="677629" y="2727292"/>
            <a:ext cx="2245653" cy="1736555"/>
          </a:xfrm>
          <a:prstGeom prst="rect">
            <a:avLst/>
          </a:prstGeom>
        </p:spPr>
      </p:pic>
      <p:pic>
        <p:nvPicPr>
          <p:cNvPr id="13" name="Picture 12">
            <a:extLst>
              <a:ext uri="{FF2B5EF4-FFF2-40B4-BE49-F238E27FC236}">
                <a16:creationId xmlns:a16="http://schemas.microsoft.com/office/drawing/2014/main" id="{BBA97F75-F2C8-4245-8A9A-8ED900C0310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9421" y="2902761"/>
            <a:ext cx="2855174" cy="1446750"/>
          </a:xfrm>
          <a:prstGeom prst="rect">
            <a:avLst/>
          </a:prstGeom>
        </p:spPr>
      </p:pic>
      <p:pic>
        <p:nvPicPr>
          <p:cNvPr id="15" name="Picture 14">
            <a:extLst>
              <a:ext uri="{FF2B5EF4-FFF2-40B4-BE49-F238E27FC236}">
                <a16:creationId xmlns:a16="http://schemas.microsoft.com/office/drawing/2014/main" id="{11E23406-59B4-0142-8BF0-13EA301E3A9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17946" y="2668668"/>
            <a:ext cx="2118217" cy="1736556"/>
          </a:xfrm>
          <a:prstGeom prst="rect">
            <a:avLst/>
          </a:prstGeom>
        </p:spPr>
      </p:pic>
      <p:sp>
        <p:nvSpPr>
          <p:cNvPr id="16" name="TextBox 15">
            <a:extLst>
              <a:ext uri="{FF2B5EF4-FFF2-40B4-BE49-F238E27FC236}">
                <a16:creationId xmlns:a16="http://schemas.microsoft.com/office/drawing/2014/main" id="{4CB922CF-509A-5F4B-BAA2-35CD04922E2C}"/>
              </a:ext>
            </a:extLst>
          </p:cNvPr>
          <p:cNvSpPr txBox="1"/>
          <p:nvPr/>
        </p:nvSpPr>
        <p:spPr>
          <a:xfrm>
            <a:off x="3033019" y="4470654"/>
            <a:ext cx="5673348" cy="369332"/>
          </a:xfrm>
          <a:prstGeom prst="rect">
            <a:avLst/>
          </a:prstGeom>
          <a:noFill/>
        </p:spPr>
        <p:txBody>
          <a:bodyPr wrap="none" rtlCol="0">
            <a:spAutoFit/>
          </a:bodyPr>
          <a:lstStyle/>
          <a:p>
            <a:r>
              <a:rPr lang="en-US" dirty="0"/>
              <a:t>They are growing. Up to billions of vertices and edges</a:t>
            </a:r>
          </a:p>
        </p:txBody>
      </p:sp>
      <p:sp>
        <p:nvSpPr>
          <p:cNvPr id="17" name="TextBox 16">
            <a:extLst>
              <a:ext uri="{FF2B5EF4-FFF2-40B4-BE49-F238E27FC236}">
                <a16:creationId xmlns:a16="http://schemas.microsoft.com/office/drawing/2014/main" id="{E9F1EBE6-B93B-1E48-9451-91B0C274B88C}"/>
              </a:ext>
            </a:extLst>
          </p:cNvPr>
          <p:cNvSpPr txBox="1"/>
          <p:nvPr/>
        </p:nvSpPr>
        <p:spPr>
          <a:xfrm>
            <a:off x="3265935" y="4927085"/>
            <a:ext cx="5207516" cy="369332"/>
          </a:xfrm>
          <a:prstGeom prst="rect">
            <a:avLst/>
          </a:prstGeom>
          <a:noFill/>
        </p:spPr>
        <p:txBody>
          <a:bodyPr wrap="none" rtlCol="0">
            <a:spAutoFit/>
          </a:bodyPr>
          <a:lstStyle/>
          <a:p>
            <a:r>
              <a:rPr lang="en-US" dirty="0"/>
              <a:t>Fast, efficient analysis is important and pervasive</a:t>
            </a:r>
          </a:p>
        </p:txBody>
      </p:sp>
      <p:sp>
        <p:nvSpPr>
          <p:cNvPr id="12" name="TextBox 11">
            <a:extLst>
              <a:ext uri="{FF2B5EF4-FFF2-40B4-BE49-F238E27FC236}">
                <a16:creationId xmlns:a16="http://schemas.microsoft.com/office/drawing/2014/main" id="{62D89B05-ABCD-3243-AEE5-44F829BB4A89}"/>
              </a:ext>
            </a:extLst>
          </p:cNvPr>
          <p:cNvSpPr txBox="1"/>
          <p:nvPr/>
        </p:nvSpPr>
        <p:spPr>
          <a:xfrm>
            <a:off x="1675559" y="5383516"/>
            <a:ext cx="8840882" cy="369332"/>
          </a:xfrm>
          <a:prstGeom prst="rect">
            <a:avLst/>
          </a:prstGeom>
          <a:noFill/>
        </p:spPr>
        <p:txBody>
          <a:bodyPr wrap="none" rtlCol="0">
            <a:spAutoFit/>
          </a:bodyPr>
          <a:lstStyle/>
          <a:p>
            <a:r>
              <a:rPr lang="en-US" dirty="0"/>
              <a:t>Many graph processing frameworks, and databases, have been proposed/developed</a:t>
            </a:r>
          </a:p>
        </p:txBody>
      </p:sp>
      <p:sp>
        <p:nvSpPr>
          <p:cNvPr id="37" name="TextBox 36">
            <a:extLst>
              <a:ext uri="{FF2B5EF4-FFF2-40B4-BE49-F238E27FC236}">
                <a16:creationId xmlns:a16="http://schemas.microsoft.com/office/drawing/2014/main" id="{961DE0AB-F9FD-AA42-BB90-9B96ED5D965B}"/>
              </a:ext>
            </a:extLst>
          </p:cNvPr>
          <p:cNvSpPr txBox="1"/>
          <p:nvPr/>
        </p:nvSpPr>
        <p:spPr>
          <a:xfrm>
            <a:off x="6790879" y="6146800"/>
            <a:ext cx="2934201" cy="276999"/>
          </a:xfrm>
          <a:prstGeom prst="rect">
            <a:avLst/>
          </a:prstGeom>
          <a:noFill/>
        </p:spPr>
        <p:txBody>
          <a:bodyPr wrap="none" rtlCol="0">
            <a:spAutoFit/>
          </a:bodyPr>
          <a:lstStyle/>
          <a:p>
            <a:r>
              <a:rPr lang="en-US" sz="1200" i="1" dirty="0">
                <a:solidFill>
                  <a:srgbClr val="C00000"/>
                </a:solidFill>
                <a:latin typeface="PT Serif" panose="020A0603040505020204" pitchFamily="18" charset="77"/>
              </a:rPr>
              <a:t>Albert-László </a:t>
            </a:r>
            <a:r>
              <a:rPr lang="en-US" sz="1200" i="1" dirty="0" err="1">
                <a:solidFill>
                  <a:srgbClr val="C00000"/>
                </a:solidFill>
                <a:latin typeface="PT Serif" panose="020A0603040505020204" pitchFamily="18" charset="77"/>
              </a:rPr>
              <a:t>Barabási</a:t>
            </a:r>
            <a:r>
              <a:rPr lang="en-US" sz="1200" i="1" dirty="0">
                <a:solidFill>
                  <a:srgbClr val="C00000"/>
                </a:solidFill>
                <a:latin typeface="PT Serif" panose="020A0603040505020204" pitchFamily="18" charset="77"/>
              </a:rPr>
              <a:t>/</a:t>
            </a:r>
            <a:r>
              <a:rPr lang="en-US" sz="1200" i="1" dirty="0" err="1">
                <a:solidFill>
                  <a:srgbClr val="C00000"/>
                </a:solidFill>
                <a:latin typeface="PT Serif" panose="020A0603040505020204" pitchFamily="18" charset="77"/>
              </a:rPr>
              <a:t>BarabasiLab</a:t>
            </a:r>
            <a:r>
              <a:rPr lang="en-US" sz="1200" i="1" dirty="0">
                <a:solidFill>
                  <a:srgbClr val="C00000"/>
                </a:solidFill>
                <a:latin typeface="PT Serif" panose="020A0603040505020204" pitchFamily="18" charset="77"/>
              </a:rPr>
              <a:t> 2019</a:t>
            </a:r>
          </a:p>
        </p:txBody>
      </p:sp>
      <p:sp>
        <p:nvSpPr>
          <p:cNvPr id="38" name="TextBox 37">
            <a:extLst>
              <a:ext uri="{FF2B5EF4-FFF2-40B4-BE49-F238E27FC236}">
                <a16:creationId xmlns:a16="http://schemas.microsoft.com/office/drawing/2014/main" id="{37BE385A-F3BA-EB40-95AC-1B597ECAFA12}"/>
              </a:ext>
            </a:extLst>
          </p:cNvPr>
          <p:cNvSpPr txBox="1"/>
          <p:nvPr/>
        </p:nvSpPr>
        <p:spPr>
          <a:xfrm>
            <a:off x="1171670" y="6336177"/>
            <a:ext cx="3835217" cy="276999"/>
          </a:xfrm>
          <a:prstGeom prst="rect">
            <a:avLst/>
          </a:prstGeom>
          <a:noFill/>
        </p:spPr>
        <p:txBody>
          <a:bodyPr wrap="none" rtlCol="0">
            <a:spAutoFit/>
          </a:bodyPr>
          <a:lstStyle/>
          <a:p>
            <a:r>
              <a:rPr lang="en-US" sz="1200" i="1" dirty="0">
                <a:solidFill>
                  <a:srgbClr val="FF9900"/>
                </a:solidFill>
                <a:latin typeface="PT Serif" panose="020A0603040505020204" pitchFamily="18" charset="77"/>
              </a:rPr>
              <a:t>Gerhard et al., Frontiers in </a:t>
            </a:r>
            <a:r>
              <a:rPr lang="en-US" sz="1200" i="1" dirty="0" err="1">
                <a:solidFill>
                  <a:srgbClr val="FF9900"/>
                </a:solidFill>
                <a:latin typeface="PT Serif" panose="020A0603040505020204" pitchFamily="18" charset="77"/>
              </a:rPr>
              <a:t>Neuroinformatics</a:t>
            </a:r>
            <a:r>
              <a:rPr lang="en-US" sz="1200" i="1" dirty="0">
                <a:solidFill>
                  <a:srgbClr val="FF9900"/>
                </a:solidFill>
                <a:latin typeface="PT Serif" panose="020A0603040505020204" pitchFamily="18" charset="77"/>
              </a:rPr>
              <a:t> 5(3), 2011 </a:t>
            </a:r>
          </a:p>
        </p:txBody>
      </p:sp>
      <p:sp>
        <p:nvSpPr>
          <p:cNvPr id="39" name="TextBox 38">
            <a:extLst>
              <a:ext uri="{FF2B5EF4-FFF2-40B4-BE49-F238E27FC236}">
                <a16:creationId xmlns:a16="http://schemas.microsoft.com/office/drawing/2014/main" id="{95EB061F-1984-794A-B719-96AB17FFE638}"/>
              </a:ext>
            </a:extLst>
          </p:cNvPr>
          <p:cNvSpPr txBox="1"/>
          <p:nvPr/>
        </p:nvSpPr>
        <p:spPr>
          <a:xfrm>
            <a:off x="6790879" y="6336374"/>
            <a:ext cx="4045338" cy="276999"/>
          </a:xfrm>
          <a:prstGeom prst="rect">
            <a:avLst/>
          </a:prstGeom>
          <a:noFill/>
        </p:spPr>
        <p:txBody>
          <a:bodyPr wrap="none" rtlCol="0">
            <a:spAutoFit/>
          </a:bodyPr>
          <a:lstStyle/>
          <a:p>
            <a:r>
              <a:rPr lang="en-US" sz="1200" i="1" dirty="0">
                <a:solidFill>
                  <a:srgbClr val="00B050"/>
                </a:solidFill>
                <a:latin typeface="PT Serif" panose="020A0603040505020204" pitchFamily="18" charset="77"/>
              </a:rPr>
              <a:t>Caleb Jonson, How to Visualize Your Twitter Network, 2014</a:t>
            </a:r>
          </a:p>
        </p:txBody>
      </p:sp>
      <p:sp>
        <p:nvSpPr>
          <p:cNvPr id="40" name="TextBox 39">
            <a:extLst>
              <a:ext uri="{FF2B5EF4-FFF2-40B4-BE49-F238E27FC236}">
                <a16:creationId xmlns:a16="http://schemas.microsoft.com/office/drawing/2014/main" id="{9CC5D7D9-80A0-B241-A7A1-4130813C4B05}"/>
              </a:ext>
            </a:extLst>
          </p:cNvPr>
          <p:cNvSpPr txBox="1"/>
          <p:nvPr/>
        </p:nvSpPr>
        <p:spPr>
          <a:xfrm>
            <a:off x="1174376" y="6154647"/>
            <a:ext cx="4974781" cy="276999"/>
          </a:xfrm>
          <a:prstGeom prst="rect">
            <a:avLst/>
          </a:prstGeom>
          <a:noFill/>
        </p:spPr>
        <p:txBody>
          <a:bodyPr wrap="square" rtlCol="0">
            <a:spAutoFit/>
          </a:bodyPr>
          <a:lstStyle/>
          <a:p>
            <a:r>
              <a:rPr lang="en-US" sz="1200" i="1" dirty="0">
                <a:solidFill>
                  <a:srgbClr val="005493"/>
                </a:solidFill>
                <a:latin typeface="PT Serif" panose="020A0603040505020204" pitchFamily="18" charset="77"/>
              </a:rPr>
              <a:t>Jenn Caulfield, Social network vector illustration, 2018</a:t>
            </a:r>
          </a:p>
        </p:txBody>
      </p:sp>
      <p:sp>
        <p:nvSpPr>
          <p:cNvPr id="41" name="TextBox 40">
            <a:extLst>
              <a:ext uri="{FF2B5EF4-FFF2-40B4-BE49-F238E27FC236}">
                <a16:creationId xmlns:a16="http://schemas.microsoft.com/office/drawing/2014/main" id="{236B5360-0CF1-C24D-BFE5-77C5E4FA21CF}"/>
              </a:ext>
            </a:extLst>
          </p:cNvPr>
          <p:cNvSpPr txBox="1"/>
          <p:nvPr/>
        </p:nvSpPr>
        <p:spPr>
          <a:xfrm>
            <a:off x="1174376" y="5956309"/>
            <a:ext cx="4974781" cy="276999"/>
          </a:xfrm>
          <a:prstGeom prst="rect">
            <a:avLst/>
          </a:prstGeom>
          <a:noFill/>
        </p:spPr>
        <p:txBody>
          <a:bodyPr wrap="square" rtlCol="0">
            <a:spAutoFit/>
          </a:bodyPr>
          <a:lstStyle/>
          <a:p>
            <a:r>
              <a:rPr lang="en-US" sz="1200" b="1" dirty="0">
                <a:solidFill>
                  <a:srgbClr val="005493"/>
                </a:solidFill>
                <a:latin typeface="PT Serif" panose="020A0603040505020204" pitchFamily="18" charset="77"/>
              </a:rPr>
              <a:t>Image credits:</a:t>
            </a:r>
          </a:p>
        </p:txBody>
      </p:sp>
      <p:sp>
        <p:nvSpPr>
          <p:cNvPr id="2" name="Date Placeholder 1">
            <a:extLst>
              <a:ext uri="{FF2B5EF4-FFF2-40B4-BE49-F238E27FC236}">
                <a16:creationId xmlns:a16="http://schemas.microsoft.com/office/drawing/2014/main" id="{9DB0B692-0D2D-6745-965E-F9BC4F008D41}"/>
              </a:ext>
            </a:extLst>
          </p:cNvPr>
          <p:cNvSpPr>
            <a:spLocks noGrp="1"/>
          </p:cNvSpPr>
          <p:nvPr>
            <p:ph type="dt" sz="half" idx="10"/>
          </p:nvPr>
        </p:nvSpPr>
        <p:spPr/>
        <p:txBody>
          <a:bodyPr/>
          <a:lstStyle/>
          <a:p>
            <a:pPr>
              <a:defRPr/>
            </a:pPr>
            <a:r>
              <a:rPr lang="en-US"/>
              <a:t>12 Sep 2022 @ PPAM 2022</a:t>
            </a:r>
            <a:endParaRPr lang="en-US" dirty="0"/>
          </a:p>
        </p:txBody>
      </p:sp>
      <p:sp>
        <p:nvSpPr>
          <p:cNvPr id="3" name="Footer Placeholder 2">
            <a:extLst>
              <a:ext uri="{FF2B5EF4-FFF2-40B4-BE49-F238E27FC236}">
                <a16:creationId xmlns:a16="http://schemas.microsoft.com/office/drawing/2014/main" id="{66DA0985-C7DD-B043-BD41-B1E4168A1ADD}"/>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5" name="Slide Number Placeholder 4">
            <a:extLst>
              <a:ext uri="{FF2B5EF4-FFF2-40B4-BE49-F238E27FC236}">
                <a16:creationId xmlns:a16="http://schemas.microsoft.com/office/drawing/2014/main" id="{252D6211-0C3B-BF44-97ED-8E3A294B6009}"/>
              </a:ext>
            </a:extLst>
          </p:cNvPr>
          <p:cNvSpPr>
            <a:spLocks noGrp="1"/>
          </p:cNvSpPr>
          <p:nvPr>
            <p:ph type="sldNum" sz="quarter" idx="12"/>
          </p:nvPr>
        </p:nvSpPr>
        <p:spPr/>
        <p:txBody>
          <a:bodyPr/>
          <a:lstStyle/>
          <a:p>
            <a:fld id="{DF12B90A-6867-3A43-B59B-7A5CDA1F5239}" type="slidenum">
              <a:rPr lang="en-US" smtClean="0"/>
              <a:t>3</a:t>
            </a:fld>
            <a:endParaRPr lang="en-US" dirty="0"/>
          </a:p>
        </p:txBody>
      </p:sp>
    </p:spTree>
    <p:extLst>
      <p:ext uri="{BB962C8B-B14F-4D97-AF65-F5344CB8AC3E}">
        <p14:creationId xmlns:p14="http://schemas.microsoft.com/office/powerpoint/2010/main" val="2633597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D9BC-91CA-3844-B67D-478CAA767CF8}"/>
              </a:ext>
            </a:extLst>
          </p:cNvPr>
          <p:cNvSpPr>
            <a:spLocks noGrp="1"/>
          </p:cNvSpPr>
          <p:nvPr>
            <p:ph type="title"/>
          </p:nvPr>
        </p:nvSpPr>
        <p:spPr/>
        <p:txBody>
          <a:bodyPr/>
          <a:lstStyle/>
          <a:p>
            <a:r>
              <a:rPr lang="en-US" dirty="0"/>
              <a:t>Parallel Graph Algorithms by Blocks (</a:t>
            </a:r>
            <a:r>
              <a:rPr lang="en-US" dirty="0" err="1"/>
              <a:t>PGAbB</a:t>
            </a:r>
            <a:r>
              <a:rPr lang="en-US" dirty="0"/>
              <a:t>)</a:t>
            </a:r>
          </a:p>
        </p:txBody>
      </p:sp>
      <p:sp>
        <p:nvSpPr>
          <p:cNvPr id="4" name="TextBox 3">
            <a:extLst>
              <a:ext uri="{FF2B5EF4-FFF2-40B4-BE49-F238E27FC236}">
                <a16:creationId xmlns:a16="http://schemas.microsoft.com/office/drawing/2014/main" id="{3114DEA4-D0F7-1643-A22A-AF248F729F0A}"/>
              </a:ext>
            </a:extLst>
          </p:cNvPr>
          <p:cNvSpPr txBox="1"/>
          <p:nvPr/>
        </p:nvSpPr>
        <p:spPr>
          <a:xfrm>
            <a:off x="609600" y="1023996"/>
            <a:ext cx="11326948" cy="769441"/>
          </a:xfrm>
          <a:prstGeom prst="rect">
            <a:avLst/>
          </a:prstGeom>
          <a:noFill/>
        </p:spPr>
        <p:txBody>
          <a:bodyPr wrap="square" rtlCol="0">
            <a:spAutoFit/>
          </a:bodyPr>
          <a:lstStyle/>
          <a:p>
            <a:r>
              <a:rPr lang="en-US" sz="2200" dirty="0">
                <a:latin typeface="PT Serif" panose="020A0603040505020204" pitchFamily="18" charset="77"/>
              </a:rPr>
              <a:t>How can we propose architecture agnostic graph algorithms that run well on </a:t>
            </a:r>
            <a:r>
              <a:rPr lang="en-US" sz="2200" b="1" dirty="0">
                <a:solidFill>
                  <a:srgbClr val="941651"/>
                </a:solidFill>
                <a:latin typeface="PT Serif" panose="020A0603040505020204" pitchFamily="18" charset="77"/>
              </a:rPr>
              <a:t>shared-memory and heterogeneous systems</a:t>
            </a:r>
            <a:r>
              <a:rPr lang="en-US" sz="2200" dirty="0">
                <a:latin typeface="PT Serif" panose="020A0603040505020204" pitchFamily="18" charset="77"/>
              </a:rPr>
              <a:t> as well as distributed-memory systems?</a:t>
            </a:r>
          </a:p>
        </p:txBody>
      </p:sp>
      <p:grpSp>
        <p:nvGrpSpPr>
          <p:cNvPr id="18" name="Group 17">
            <a:extLst>
              <a:ext uri="{FF2B5EF4-FFF2-40B4-BE49-F238E27FC236}">
                <a16:creationId xmlns:a16="http://schemas.microsoft.com/office/drawing/2014/main" id="{1FD1744F-5061-6344-AF22-D0F687460AD2}"/>
              </a:ext>
            </a:extLst>
          </p:cNvPr>
          <p:cNvGrpSpPr/>
          <p:nvPr/>
        </p:nvGrpSpPr>
        <p:grpSpPr>
          <a:xfrm>
            <a:off x="3014964" y="2139861"/>
            <a:ext cx="6162072" cy="4467311"/>
            <a:chOff x="3309257" y="2139861"/>
            <a:chExt cx="6162072" cy="4467311"/>
          </a:xfrm>
        </p:grpSpPr>
        <p:grpSp>
          <p:nvGrpSpPr>
            <p:cNvPr id="11" name="Group 10">
              <a:extLst>
                <a:ext uri="{FF2B5EF4-FFF2-40B4-BE49-F238E27FC236}">
                  <a16:creationId xmlns:a16="http://schemas.microsoft.com/office/drawing/2014/main" id="{7B5B8185-B998-594E-9A93-1BF9D31F0EB5}"/>
                </a:ext>
              </a:extLst>
            </p:cNvPr>
            <p:cNvGrpSpPr/>
            <p:nvPr/>
          </p:nvGrpSpPr>
          <p:grpSpPr>
            <a:xfrm>
              <a:off x="3309257" y="2139861"/>
              <a:ext cx="2579412" cy="4467309"/>
              <a:chOff x="1436812" y="1775620"/>
              <a:chExt cx="2893022" cy="4955920"/>
            </a:xfrm>
          </p:grpSpPr>
          <p:pic>
            <p:nvPicPr>
              <p:cNvPr id="5" name="Picture 4">
                <a:extLst>
                  <a:ext uri="{FF2B5EF4-FFF2-40B4-BE49-F238E27FC236}">
                    <a16:creationId xmlns:a16="http://schemas.microsoft.com/office/drawing/2014/main" id="{422D6793-71A1-7149-A6F3-A48EF72451BD}"/>
                  </a:ext>
                </a:extLst>
              </p:cNvPr>
              <p:cNvPicPr>
                <a:picLocks noChangeAspect="1"/>
              </p:cNvPicPr>
              <p:nvPr/>
            </p:nvPicPr>
            <p:blipFill>
              <a:blip r:embed="rId3"/>
              <a:stretch>
                <a:fillRect/>
              </a:stretch>
            </p:blipFill>
            <p:spPr>
              <a:xfrm>
                <a:off x="1436812" y="2986391"/>
                <a:ext cx="2893022" cy="3745149"/>
              </a:xfrm>
              <a:prstGeom prst="rect">
                <a:avLst/>
              </a:prstGeom>
            </p:spPr>
          </p:pic>
          <p:sp>
            <p:nvSpPr>
              <p:cNvPr id="8" name="TextBox 7">
                <a:extLst>
                  <a:ext uri="{FF2B5EF4-FFF2-40B4-BE49-F238E27FC236}">
                    <a16:creationId xmlns:a16="http://schemas.microsoft.com/office/drawing/2014/main" id="{4D955FD0-E1AC-344F-B5DD-42C98D15FAFD}"/>
                  </a:ext>
                </a:extLst>
              </p:cNvPr>
              <p:cNvSpPr txBox="1"/>
              <p:nvPr/>
            </p:nvSpPr>
            <p:spPr>
              <a:xfrm rot="16200000">
                <a:off x="516152" y="3970095"/>
                <a:ext cx="4768665" cy="379716"/>
              </a:xfrm>
              <a:prstGeom prst="rect">
                <a:avLst/>
              </a:prstGeom>
              <a:noFill/>
            </p:spPr>
            <p:txBody>
              <a:bodyPr wrap="square" rtlCol="0">
                <a:spAutoFit/>
              </a:bodyPr>
              <a:lstStyle/>
              <a:p>
                <a:r>
                  <a:rPr lang="en-US" sz="1600" dirty="0">
                    <a:latin typeface="Book Antiqua" panose="02040602050305030304" pitchFamily="18" charset="0"/>
                  </a:rPr>
                  <a:t>Data/Computation Partitioning</a:t>
                </a:r>
              </a:p>
            </p:txBody>
          </p:sp>
        </p:grpSp>
        <p:grpSp>
          <p:nvGrpSpPr>
            <p:cNvPr id="12" name="Group 11">
              <a:extLst>
                <a:ext uri="{FF2B5EF4-FFF2-40B4-BE49-F238E27FC236}">
                  <a16:creationId xmlns:a16="http://schemas.microsoft.com/office/drawing/2014/main" id="{A5FDA4D8-F842-664B-8E93-5B50BB90CB3E}"/>
                </a:ext>
              </a:extLst>
            </p:cNvPr>
            <p:cNvGrpSpPr/>
            <p:nvPr/>
          </p:nvGrpSpPr>
          <p:grpSpPr>
            <a:xfrm>
              <a:off x="5105632" y="3231261"/>
              <a:ext cx="2579412" cy="3375911"/>
              <a:chOff x="3233187" y="2986391"/>
              <a:chExt cx="2893022" cy="3745149"/>
            </a:xfrm>
          </p:grpSpPr>
          <p:pic>
            <p:nvPicPr>
              <p:cNvPr id="6" name="Picture 5">
                <a:extLst>
                  <a:ext uri="{FF2B5EF4-FFF2-40B4-BE49-F238E27FC236}">
                    <a16:creationId xmlns:a16="http://schemas.microsoft.com/office/drawing/2014/main" id="{17B17BFE-A6F0-4944-9927-0B96FD0B5942}"/>
                  </a:ext>
                </a:extLst>
              </p:cNvPr>
              <p:cNvPicPr>
                <a:picLocks noChangeAspect="1"/>
              </p:cNvPicPr>
              <p:nvPr/>
            </p:nvPicPr>
            <p:blipFill>
              <a:blip r:embed="rId3"/>
              <a:stretch>
                <a:fillRect/>
              </a:stretch>
            </p:blipFill>
            <p:spPr>
              <a:xfrm>
                <a:off x="3233187" y="2986391"/>
                <a:ext cx="2893022" cy="3745149"/>
              </a:xfrm>
              <a:prstGeom prst="rect">
                <a:avLst/>
              </a:prstGeom>
            </p:spPr>
          </p:pic>
          <p:sp>
            <p:nvSpPr>
              <p:cNvPr id="9" name="TextBox 8">
                <a:extLst>
                  <a:ext uri="{FF2B5EF4-FFF2-40B4-BE49-F238E27FC236}">
                    <a16:creationId xmlns:a16="http://schemas.microsoft.com/office/drawing/2014/main" id="{B3063C21-DD87-874A-9453-C20D37A39873}"/>
                  </a:ext>
                </a:extLst>
              </p:cNvPr>
              <p:cNvSpPr txBox="1"/>
              <p:nvPr/>
            </p:nvSpPr>
            <p:spPr>
              <a:xfrm rot="16200000">
                <a:off x="3373337" y="4669107"/>
                <a:ext cx="2612723" cy="379716"/>
              </a:xfrm>
              <a:prstGeom prst="rect">
                <a:avLst/>
              </a:prstGeom>
              <a:noFill/>
            </p:spPr>
            <p:txBody>
              <a:bodyPr wrap="none" rtlCol="0">
                <a:spAutoFit/>
              </a:bodyPr>
              <a:lstStyle/>
              <a:p>
                <a:r>
                  <a:rPr lang="en-US" sz="1600" dirty="0">
                    <a:latin typeface="Book Antiqua" panose="02040602050305030304" pitchFamily="18" charset="0"/>
                  </a:rPr>
                  <a:t>Performance Portability</a:t>
                </a:r>
              </a:p>
            </p:txBody>
          </p:sp>
        </p:grpSp>
        <p:grpSp>
          <p:nvGrpSpPr>
            <p:cNvPr id="13" name="Group 12">
              <a:extLst>
                <a:ext uri="{FF2B5EF4-FFF2-40B4-BE49-F238E27FC236}">
                  <a16:creationId xmlns:a16="http://schemas.microsoft.com/office/drawing/2014/main" id="{FA589A47-4AEE-3049-BED4-ED682380F229}"/>
                </a:ext>
              </a:extLst>
            </p:cNvPr>
            <p:cNvGrpSpPr/>
            <p:nvPr/>
          </p:nvGrpSpPr>
          <p:grpSpPr>
            <a:xfrm>
              <a:off x="6891917" y="3231260"/>
              <a:ext cx="2579412" cy="3375911"/>
              <a:chOff x="5019472" y="2986390"/>
              <a:chExt cx="2893022" cy="3745149"/>
            </a:xfrm>
          </p:grpSpPr>
          <p:pic>
            <p:nvPicPr>
              <p:cNvPr id="7" name="Picture 6">
                <a:extLst>
                  <a:ext uri="{FF2B5EF4-FFF2-40B4-BE49-F238E27FC236}">
                    <a16:creationId xmlns:a16="http://schemas.microsoft.com/office/drawing/2014/main" id="{A6527673-BEB0-DF41-AF95-C2F7F13C08DC}"/>
                  </a:ext>
                </a:extLst>
              </p:cNvPr>
              <p:cNvPicPr>
                <a:picLocks noChangeAspect="1"/>
              </p:cNvPicPr>
              <p:nvPr/>
            </p:nvPicPr>
            <p:blipFill>
              <a:blip r:embed="rId3"/>
              <a:stretch>
                <a:fillRect/>
              </a:stretch>
            </p:blipFill>
            <p:spPr>
              <a:xfrm>
                <a:off x="5019472" y="2986390"/>
                <a:ext cx="2893022" cy="3745149"/>
              </a:xfrm>
              <a:prstGeom prst="rect">
                <a:avLst/>
              </a:prstGeom>
            </p:spPr>
          </p:pic>
          <p:sp>
            <p:nvSpPr>
              <p:cNvPr id="10" name="TextBox 9">
                <a:extLst>
                  <a:ext uri="{FF2B5EF4-FFF2-40B4-BE49-F238E27FC236}">
                    <a16:creationId xmlns:a16="http://schemas.microsoft.com/office/drawing/2014/main" id="{3048D046-F595-7E4E-A151-B4AC3E63A42F}"/>
                  </a:ext>
                </a:extLst>
              </p:cNvPr>
              <p:cNvSpPr txBox="1"/>
              <p:nvPr/>
            </p:nvSpPr>
            <p:spPr>
              <a:xfrm rot="16200000">
                <a:off x="5135924" y="4669106"/>
                <a:ext cx="2680299" cy="379716"/>
              </a:xfrm>
              <a:prstGeom prst="rect">
                <a:avLst/>
              </a:prstGeom>
              <a:noFill/>
            </p:spPr>
            <p:txBody>
              <a:bodyPr wrap="none" rtlCol="0">
                <a:spAutoFit/>
              </a:bodyPr>
              <a:lstStyle/>
              <a:p>
                <a:r>
                  <a:rPr lang="en-US" sz="1600" dirty="0">
                    <a:latin typeface="Book Antiqua" panose="02040602050305030304" pitchFamily="18" charset="0"/>
                  </a:rPr>
                  <a:t>Block-Based Alg. Design</a:t>
                </a:r>
              </a:p>
            </p:txBody>
          </p:sp>
        </p:grpSp>
        <p:sp>
          <p:nvSpPr>
            <p:cNvPr id="15" name="Rounded Rectangle 14">
              <a:extLst>
                <a:ext uri="{FF2B5EF4-FFF2-40B4-BE49-F238E27FC236}">
                  <a16:creationId xmlns:a16="http://schemas.microsoft.com/office/drawing/2014/main" id="{1979C986-6F63-A446-B964-2C95281D0180}"/>
                </a:ext>
              </a:extLst>
            </p:cNvPr>
            <p:cNvSpPr/>
            <p:nvPr/>
          </p:nvSpPr>
          <p:spPr>
            <a:xfrm>
              <a:off x="4089748" y="2718149"/>
              <a:ext cx="4623794" cy="65282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Parallel Graph Algorithms by Block (</a:t>
              </a:r>
              <a:r>
                <a:rPr lang="en-US" sz="2000" i="1" dirty="0" err="1">
                  <a:solidFill>
                    <a:schemeClr val="tx1"/>
                  </a:solidFill>
                </a:rPr>
                <a:t>PGAbB</a:t>
              </a:r>
              <a:r>
                <a:rPr lang="en-US" sz="2000" dirty="0">
                  <a:solidFill>
                    <a:schemeClr val="tx1"/>
                  </a:solidFill>
                </a:rPr>
                <a:t>)</a:t>
              </a:r>
            </a:p>
          </p:txBody>
        </p:sp>
      </p:grpSp>
      <p:sp>
        <p:nvSpPr>
          <p:cNvPr id="14" name="Rounded Rectangle 13">
            <a:extLst>
              <a:ext uri="{FF2B5EF4-FFF2-40B4-BE49-F238E27FC236}">
                <a16:creationId xmlns:a16="http://schemas.microsoft.com/office/drawing/2014/main" id="{392676E4-BF5E-1044-87B4-13211A373649}"/>
              </a:ext>
            </a:extLst>
          </p:cNvPr>
          <p:cNvSpPr/>
          <p:nvPr/>
        </p:nvSpPr>
        <p:spPr>
          <a:xfrm>
            <a:off x="2095863" y="1838908"/>
            <a:ext cx="8000275" cy="833769"/>
          </a:xfrm>
          <a:prstGeom prst="round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Block-based graph algorithms offer a sweet spot between efficient parallelism and architecture agnostic algorithm design</a:t>
            </a:r>
          </a:p>
        </p:txBody>
      </p:sp>
      <p:sp>
        <p:nvSpPr>
          <p:cNvPr id="3" name="Date Placeholder 2">
            <a:extLst>
              <a:ext uri="{FF2B5EF4-FFF2-40B4-BE49-F238E27FC236}">
                <a16:creationId xmlns:a16="http://schemas.microsoft.com/office/drawing/2014/main" id="{64F0AD70-355D-D346-98F1-30089AE398C6}"/>
              </a:ext>
            </a:extLst>
          </p:cNvPr>
          <p:cNvSpPr>
            <a:spLocks noGrp="1"/>
          </p:cNvSpPr>
          <p:nvPr>
            <p:ph type="dt" sz="half" idx="10"/>
          </p:nvPr>
        </p:nvSpPr>
        <p:spPr/>
        <p:txBody>
          <a:bodyPr/>
          <a:lstStyle/>
          <a:p>
            <a:pPr>
              <a:defRPr/>
            </a:pPr>
            <a:r>
              <a:rPr lang="en-US"/>
              <a:t>12 Sep 2022 @ PPAM 2022</a:t>
            </a:r>
            <a:endParaRPr lang="en-US" dirty="0"/>
          </a:p>
        </p:txBody>
      </p:sp>
      <p:sp>
        <p:nvSpPr>
          <p:cNvPr id="16" name="Footer Placeholder 15">
            <a:extLst>
              <a:ext uri="{FF2B5EF4-FFF2-40B4-BE49-F238E27FC236}">
                <a16:creationId xmlns:a16="http://schemas.microsoft.com/office/drawing/2014/main" id="{03F9A1DF-E235-5044-8149-13D3A78E11AB}"/>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17" name="Slide Number Placeholder 16">
            <a:extLst>
              <a:ext uri="{FF2B5EF4-FFF2-40B4-BE49-F238E27FC236}">
                <a16:creationId xmlns:a16="http://schemas.microsoft.com/office/drawing/2014/main" id="{29EC8078-0092-D04A-B8C2-B6761828051B}"/>
              </a:ext>
            </a:extLst>
          </p:cNvPr>
          <p:cNvSpPr>
            <a:spLocks noGrp="1"/>
          </p:cNvSpPr>
          <p:nvPr>
            <p:ph type="sldNum" sz="quarter" idx="12"/>
          </p:nvPr>
        </p:nvSpPr>
        <p:spPr/>
        <p:txBody>
          <a:bodyPr/>
          <a:lstStyle/>
          <a:p>
            <a:fld id="{DF12B90A-6867-3A43-B59B-7A5CDA1F5239}" type="slidenum">
              <a:rPr lang="en-US" smtClean="0"/>
              <a:t>30</a:t>
            </a:fld>
            <a:endParaRPr lang="en-US" dirty="0"/>
          </a:p>
        </p:txBody>
      </p:sp>
    </p:spTree>
    <p:extLst>
      <p:ext uri="{BB962C8B-B14F-4D97-AF65-F5344CB8AC3E}">
        <p14:creationId xmlns:p14="http://schemas.microsoft.com/office/powerpoint/2010/main" val="53267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F88E-6BF4-784A-B239-29DA74939C53}"/>
              </a:ext>
            </a:extLst>
          </p:cNvPr>
          <p:cNvSpPr>
            <a:spLocks noGrp="1"/>
          </p:cNvSpPr>
          <p:nvPr>
            <p:ph type="title"/>
          </p:nvPr>
        </p:nvSpPr>
        <p:spPr/>
        <p:txBody>
          <a:bodyPr/>
          <a:lstStyle/>
          <a:p>
            <a:r>
              <a:rPr lang="en-US" dirty="0"/>
              <a:t>Algorithm Design Steps</a:t>
            </a:r>
          </a:p>
        </p:txBody>
      </p:sp>
      <p:pic>
        <p:nvPicPr>
          <p:cNvPr id="5" name="Content Placeholder 4">
            <a:extLst>
              <a:ext uri="{FF2B5EF4-FFF2-40B4-BE49-F238E27FC236}">
                <a16:creationId xmlns:a16="http://schemas.microsoft.com/office/drawing/2014/main" id="{5BBAADED-F893-0E4D-8562-9D7E0386F52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09600" y="2215199"/>
            <a:ext cx="10972800" cy="1854024"/>
          </a:xfrm>
        </p:spPr>
      </p:pic>
      <p:sp>
        <p:nvSpPr>
          <p:cNvPr id="4" name="Rectangle 3">
            <a:extLst>
              <a:ext uri="{FF2B5EF4-FFF2-40B4-BE49-F238E27FC236}">
                <a16:creationId xmlns:a16="http://schemas.microsoft.com/office/drawing/2014/main" id="{34F4FCE9-5CA0-5A42-A92A-0D4D02C424FF}"/>
              </a:ext>
            </a:extLst>
          </p:cNvPr>
          <p:cNvSpPr/>
          <p:nvPr/>
        </p:nvSpPr>
        <p:spPr>
          <a:xfrm>
            <a:off x="445361" y="3511830"/>
            <a:ext cx="2721911" cy="1717341"/>
          </a:xfrm>
          <a:prstGeom prst="rect">
            <a:avLst/>
          </a:prstGeom>
          <a:solidFill>
            <a:srgbClr val="92D050">
              <a:alpha val="5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Generic and Custom</a:t>
            </a:r>
          </a:p>
          <a:p>
            <a:pPr algn="ctr"/>
            <a:r>
              <a:rPr lang="en-US" dirty="0">
                <a:solidFill>
                  <a:schemeClr val="tx1"/>
                </a:solidFill>
              </a:rPr>
              <a:t>Block-List Generators.</a:t>
            </a:r>
          </a:p>
        </p:txBody>
      </p:sp>
      <p:sp>
        <p:nvSpPr>
          <p:cNvPr id="7" name="Rectangle 6">
            <a:extLst>
              <a:ext uri="{FF2B5EF4-FFF2-40B4-BE49-F238E27FC236}">
                <a16:creationId xmlns:a16="http://schemas.microsoft.com/office/drawing/2014/main" id="{8A97C2D7-90EF-8446-B46C-0EBDE33921EE}"/>
              </a:ext>
            </a:extLst>
          </p:cNvPr>
          <p:cNvSpPr/>
          <p:nvPr/>
        </p:nvSpPr>
        <p:spPr>
          <a:xfrm>
            <a:off x="9347200" y="3511830"/>
            <a:ext cx="2341217" cy="1717341"/>
          </a:xfrm>
          <a:prstGeom prst="rect">
            <a:avLst/>
          </a:prstGeom>
          <a:solidFill>
            <a:srgbClr val="92D050">
              <a:alpha val="5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Host and Device</a:t>
            </a:r>
          </a:p>
          <a:p>
            <a:pPr algn="ctr"/>
            <a:r>
              <a:rPr lang="en-US" dirty="0">
                <a:solidFill>
                  <a:schemeClr val="tx1"/>
                </a:solidFill>
              </a:rPr>
              <a:t>Kernels</a:t>
            </a:r>
          </a:p>
        </p:txBody>
      </p:sp>
      <p:sp>
        <p:nvSpPr>
          <p:cNvPr id="10" name="Rectangle 9">
            <a:extLst>
              <a:ext uri="{FF2B5EF4-FFF2-40B4-BE49-F238E27FC236}">
                <a16:creationId xmlns:a16="http://schemas.microsoft.com/office/drawing/2014/main" id="{C553885F-C372-2D42-8F37-2BF2C8926DE1}"/>
              </a:ext>
            </a:extLst>
          </p:cNvPr>
          <p:cNvSpPr/>
          <p:nvPr/>
        </p:nvSpPr>
        <p:spPr>
          <a:xfrm>
            <a:off x="6108317" y="3511830"/>
            <a:ext cx="1062185" cy="1717340"/>
          </a:xfrm>
          <a:prstGeom prst="rect">
            <a:avLst/>
          </a:prstGeom>
          <a:solidFill>
            <a:srgbClr val="C9DCE9">
              <a:alpha val="53000"/>
            </a:srgb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Before</a:t>
            </a:r>
          </a:p>
          <a:p>
            <a:pPr algn="ctr"/>
            <a:r>
              <a:rPr lang="en-US" dirty="0" err="1">
                <a:solidFill>
                  <a:schemeClr val="tx1"/>
                </a:solidFill>
              </a:rPr>
              <a:t>Iter</a:t>
            </a:r>
            <a:r>
              <a:rPr lang="en-US" dirty="0">
                <a:solidFill>
                  <a:schemeClr val="tx1"/>
                </a:solidFill>
              </a:rPr>
              <a:t>.</a:t>
            </a:r>
          </a:p>
        </p:txBody>
      </p:sp>
      <p:sp>
        <p:nvSpPr>
          <p:cNvPr id="11" name="Rectangle 10">
            <a:extLst>
              <a:ext uri="{FF2B5EF4-FFF2-40B4-BE49-F238E27FC236}">
                <a16:creationId xmlns:a16="http://schemas.microsoft.com/office/drawing/2014/main" id="{440C35F3-EFB7-C24B-96C1-771A96690A73}"/>
              </a:ext>
            </a:extLst>
          </p:cNvPr>
          <p:cNvSpPr/>
          <p:nvPr/>
        </p:nvSpPr>
        <p:spPr>
          <a:xfrm>
            <a:off x="7170502" y="3511830"/>
            <a:ext cx="957508" cy="1717340"/>
          </a:xfrm>
          <a:prstGeom prst="rect">
            <a:avLst/>
          </a:prstGeom>
          <a:solidFill>
            <a:srgbClr val="92D050">
              <a:alpha val="5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After</a:t>
            </a:r>
          </a:p>
          <a:p>
            <a:pPr algn="ctr"/>
            <a:r>
              <a:rPr lang="en-US" dirty="0" err="1">
                <a:solidFill>
                  <a:schemeClr val="tx1"/>
                </a:solidFill>
              </a:rPr>
              <a:t>Iter</a:t>
            </a:r>
            <a:r>
              <a:rPr lang="en-US" dirty="0">
                <a:solidFill>
                  <a:schemeClr val="tx1"/>
                </a:solidFill>
              </a:rPr>
              <a:t>.</a:t>
            </a:r>
          </a:p>
        </p:txBody>
      </p:sp>
      <p:sp>
        <p:nvSpPr>
          <p:cNvPr id="12" name="Rectangle 11">
            <a:extLst>
              <a:ext uri="{FF2B5EF4-FFF2-40B4-BE49-F238E27FC236}">
                <a16:creationId xmlns:a16="http://schemas.microsoft.com/office/drawing/2014/main" id="{0CA22C2F-F91A-344F-82A1-08AB5C3CAB20}"/>
              </a:ext>
            </a:extLst>
          </p:cNvPr>
          <p:cNvSpPr/>
          <p:nvPr/>
        </p:nvSpPr>
        <p:spPr>
          <a:xfrm>
            <a:off x="8128011" y="3511830"/>
            <a:ext cx="1031391" cy="1717340"/>
          </a:xfrm>
          <a:prstGeom prst="rect">
            <a:avLst/>
          </a:prstGeom>
          <a:solidFill>
            <a:srgbClr val="C9DCE9">
              <a:alpha val="53000"/>
            </a:srgb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err="1">
                <a:solidFill>
                  <a:schemeClr val="tx1"/>
                </a:solidFill>
              </a:rPr>
              <a:t>WorkEstim</a:t>
            </a:r>
            <a:r>
              <a:rPr lang="en-US" dirty="0">
                <a:solidFill>
                  <a:schemeClr val="tx1"/>
                </a:solidFill>
              </a:rPr>
              <a:t>.</a:t>
            </a:r>
          </a:p>
        </p:txBody>
      </p:sp>
      <p:sp>
        <p:nvSpPr>
          <p:cNvPr id="13" name="Rectangle 12">
            <a:extLst>
              <a:ext uri="{FF2B5EF4-FFF2-40B4-BE49-F238E27FC236}">
                <a16:creationId xmlns:a16="http://schemas.microsoft.com/office/drawing/2014/main" id="{FCF7B257-C3E6-D94A-9631-0531BE63BBB9}"/>
              </a:ext>
            </a:extLst>
          </p:cNvPr>
          <p:cNvSpPr/>
          <p:nvPr/>
        </p:nvSpPr>
        <p:spPr>
          <a:xfrm>
            <a:off x="2155426" y="5790659"/>
            <a:ext cx="3914199" cy="655983"/>
          </a:xfrm>
          <a:prstGeom prst="rect">
            <a:avLst/>
          </a:prstGeom>
          <a:solidFill>
            <a:srgbClr val="92D050">
              <a:alpha val="5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Required</a:t>
            </a:r>
          </a:p>
        </p:txBody>
      </p:sp>
      <p:sp>
        <p:nvSpPr>
          <p:cNvPr id="14" name="Rectangle 13">
            <a:extLst>
              <a:ext uri="{FF2B5EF4-FFF2-40B4-BE49-F238E27FC236}">
                <a16:creationId xmlns:a16="http://schemas.microsoft.com/office/drawing/2014/main" id="{DD97E994-1AC8-7D46-A6B4-B9389EBC0652}"/>
              </a:ext>
            </a:extLst>
          </p:cNvPr>
          <p:cNvSpPr/>
          <p:nvPr/>
        </p:nvSpPr>
        <p:spPr>
          <a:xfrm>
            <a:off x="6343111" y="5790658"/>
            <a:ext cx="3914199" cy="655983"/>
          </a:xfrm>
          <a:prstGeom prst="rect">
            <a:avLst/>
          </a:prstGeom>
          <a:solidFill>
            <a:srgbClr val="C9DCE9">
              <a:alpha val="53000"/>
            </a:srgbClr>
          </a:solidFill>
          <a:ln>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Optional</a:t>
            </a:r>
          </a:p>
        </p:txBody>
      </p:sp>
      <p:sp>
        <p:nvSpPr>
          <p:cNvPr id="3" name="Date Placeholder 2">
            <a:extLst>
              <a:ext uri="{FF2B5EF4-FFF2-40B4-BE49-F238E27FC236}">
                <a16:creationId xmlns:a16="http://schemas.microsoft.com/office/drawing/2014/main" id="{F5EC4822-2721-3446-8470-5C14599F963A}"/>
              </a:ext>
            </a:extLst>
          </p:cNvPr>
          <p:cNvSpPr>
            <a:spLocks noGrp="1"/>
          </p:cNvSpPr>
          <p:nvPr>
            <p:ph type="dt" sz="half" idx="10"/>
          </p:nvPr>
        </p:nvSpPr>
        <p:spPr/>
        <p:txBody>
          <a:bodyPr/>
          <a:lstStyle/>
          <a:p>
            <a:pPr>
              <a:defRPr/>
            </a:pPr>
            <a:r>
              <a:rPr lang="en-US"/>
              <a:t>12 Sep 2022 @ PPAM 2022</a:t>
            </a:r>
            <a:endParaRPr lang="en-US" dirty="0"/>
          </a:p>
        </p:txBody>
      </p:sp>
      <p:sp>
        <p:nvSpPr>
          <p:cNvPr id="6" name="Footer Placeholder 5">
            <a:extLst>
              <a:ext uri="{FF2B5EF4-FFF2-40B4-BE49-F238E27FC236}">
                <a16:creationId xmlns:a16="http://schemas.microsoft.com/office/drawing/2014/main" id="{DDD00256-EABA-CB4A-AB8D-141427BA41F9}"/>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8" name="Slide Number Placeholder 7">
            <a:extLst>
              <a:ext uri="{FF2B5EF4-FFF2-40B4-BE49-F238E27FC236}">
                <a16:creationId xmlns:a16="http://schemas.microsoft.com/office/drawing/2014/main" id="{0C78F6D1-2B4A-FE48-9BDB-E494AD5E74C7}"/>
              </a:ext>
            </a:extLst>
          </p:cNvPr>
          <p:cNvSpPr>
            <a:spLocks noGrp="1"/>
          </p:cNvSpPr>
          <p:nvPr>
            <p:ph type="sldNum" sz="quarter" idx="12"/>
          </p:nvPr>
        </p:nvSpPr>
        <p:spPr/>
        <p:txBody>
          <a:bodyPr/>
          <a:lstStyle/>
          <a:p>
            <a:fld id="{DF12B90A-6867-3A43-B59B-7A5CDA1F5239}" type="slidenum">
              <a:rPr lang="en-US" smtClean="0"/>
              <a:t>31</a:t>
            </a:fld>
            <a:endParaRPr lang="en-US" dirty="0"/>
          </a:p>
        </p:txBody>
      </p:sp>
    </p:spTree>
    <p:extLst>
      <p:ext uri="{BB962C8B-B14F-4D97-AF65-F5344CB8AC3E}">
        <p14:creationId xmlns:p14="http://schemas.microsoft.com/office/powerpoint/2010/main" val="141492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106E-382D-3144-A756-7B4586B01772}"/>
              </a:ext>
            </a:extLst>
          </p:cNvPr>
          <p:cNvSpPr>
            <a:spLocks noGrp="1"/>
          </p:cNvSpPr>
          <p:nvPr>
            <p:ph type="title"/>
          </p:nvPr>
        </p:nvSpPr>
        <p:spPr/>
        <p:txBody>
          <a:bodyPr/>
          <a:lstStyle/>
          <a:p>
            <a:r>
              <a:rPr lang="en-US" dirty="0"/>
              <a:t>Execution Flow</a:t>
            </a:r>
          </a:p>
        </p:txBody>
      </p:sp>
      <p:pic>
        <p:nvPicPr>
          <p:cNvPr id="7" name="Content Placeholder 6">
            <a:extLst>
              <a:ext uri="{FF2B5EF4-FFF2-40B4-BE49-F238E27FC236}">
                <a16:creationId xmlns:a16="http://schemas.microsoft.com/office/drawing/2014/main" id="{EBC0DC15-8991-2A47-978D-B45A0129BF88}"/>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35870" y="1090085"/>
            <a:ext cx="9720261" cy="5465233"/>
          </a:xfrm>
        </p:spPr>
      </p:pic>
      <p:sp>
        <p:nvSpPr>
          <p:cNvPr id="3" name="Date Placeholder 2">
            <a:extLst>
              <a:ext uri="{FF2B5EF4-FFF2-40B4-BE49-F238E27FC236}">
                <a16:creationId xmlns:a16="http://schemas.microsoft.com/office/drawing/2014/main" id="{B81975F1-8322-614C-98A4-690ED34B6FC3}"/>
              </a:ext>
            </a:extLst>
          </p:cNvPr>
          <p:cNvSpPr>
            <a:spLocks noGrp="1"/>
          </p:cNvSpPr>
          <p:nvPr>
            <p:ph type="dt" sz="half" idx="10"/>
          </p:nvPr>
        </p:nvSpPr>
        <p:spPr/>
        <p:txBody>
          <a:bodyPr/>
          <a:lstStyle/>
          <a:p>
            <a:pPr>
              <a:defRPr/>
            </a:pPr>
            <a:r>
              <a:rPr lang="en-US"/>
              <a:t>12 Sep 2022 @ PPAM 2022</a:t>
            </a:r>
            <a:endParaRPr lang="en-US" dirty="0"/>
          </a:p>
        </p:txBody>
      </p:sp>
      <p:sp>
        <p:nvSpPr>
          <p:cNvPr id="4" name="Footer Placeholder 3">
            <a:extLst>
              <a:ext uri="{FF2B5EF4-FFF2-40B4-BE49-F238E27FC236}">
                <a16:creationId xmlns:a16="http://schemas.microsoft.com/office/drawing/2014/main" id="{E6B8BD2E-21FE-C24D-9F64-14F5946AC21E}"/>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5" name="Slide Number Placeholder 4">
            <a:extLst>
              <a:ext uri="{FF2B5EF4-FFF2-40B4-BE49-F238E27FC236}">
                <a16:creationId xmlns:a16="http://schemas.microsoft.com/office/drawing/2014/main" id="{FA05DB6A-85D0-1040-8E59-DF59C5CFD450}"/>
              </a:ext>
            </a:extLst>
          </p:cNvPr>
          <p:cNvSpPr>
            <a:spLocks noGrp="1"/>
          </p:cNvSpPr>
          <p:nvPr>
            <p:ph type="sldNum" sz="quarter" idx="12"/>
          </p:nvPr>
        </p:nvSpPr>
        <p:spPr/>
        <p:txBody>
          <a:bodyPr/>
          <a:lstStyle/>
          <a:p>
            <a:fld id="{DF12B90A-6867-3A43-B59B-7A5CDA1F5239}" type="slidenum">
              <a:rPr lang="en-US" smtClean="0"/>
              <a:t>32</a:t>
            </a:fld>
            <a:endParaRPr lang="en-US" dirty="0"/>
          </a:p>
        </p:txBody>
      </p:sp>
      <p:pic>
        <p:nvPicPr>
          <p:cNvPr id="8" name="Content Placeholder 6">
            <a:extLst>
              <a:ext uri="{FF2B5EF4-FFF2-40B4-BE49-F238E27FC236}">
                <a16:creationId xmlns:a16="http://schemas.microsoft.com/office/drawing/2014/main" id="{CB32B1A5-2C29-1549-8883-4CBED0458A7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957048" y="913421"/>
            <a:ext cx="10092583" cy="5641897"/>
          </a:xfrm>
          <a:prstGeom prst="rect">
            <a:avLst/>
          </a:prstGeom>
          <a:noFill/>
          <a:ln w="9525">
            <a:noFill/>
            <a:miter lim="800000"/>
            <a:headEnd/>
            <a:tailEnd/>
          </a:ln>
        </p:spPr>
      </p:pic>
      <p:sp>
        <p:nvSpPr>
          <p:cNvPr id="9" name="TextBox 8">
            <a:extLst>
              <a:ext uri="{FF2B5EF4-FFF2-40B4-BE49-F238E27FC236}">
                <a16:creationId xmlns:a16="http://schemas.microsoft.com/office/drawing/2014/main" id="{E0AC607E-4700-A447-8CB0-2C5326078EED}"/>
              </a:ext>
            </a:extLst>
          </p:cNvPr>
          <p:cNvSpPr txBox="1"/>
          <p:nvPr/>
        </p:nvSpPr>
        <p:spPr>
          <a:xfrm>
            <a:off x="0" y="6368833"/>
            <a:ext cx="2850023" cy="261610"/>
          </a:xfrm>
          <a:prstGeom prst="rect">
            <a:avLst/>
          </a:prstGeom>
          <a:noFill/>
        </p:spPr>
        <p:txBody>
          <a:bodyPr wrap="square" rtlCol="0">
            <a:spAutoFit/>
          </a:bodyPr>
          <a:lstStyle/>
          <a:p>
            <a:r>
              <a:rPr lang="en-US" sz="1050" i="1" dirty="0">
                <a:solidFill>
                  <a:srgbClr val="C00000"/>
                </a:solidFill>
              </a:rPr>
              <a:t>https://</a:t>
            </a:r>
            <a:r>
              <a:rPr lang="en-US" sz="1050" i="1" dirty="0" err="1">
                <a:solidFill>
                  <a:srgbClr val="C00000"/>
                </a:solidFill>
              </a:rPr>
              <a:t>github.com</a:t>
            </a:r>
            <a:r>
              <a:rPr lang="en-US" sz="1050" i="1" dirty="0">
                <a:solidFill>
                  <a:srgbClr val="C00000"/>
                </a:solidFill>
              </a:rPr>
              <a:t>/GT-</a:t>
            </a:r>
            <a:r>
              <a:rPr lang="en-US" sz="1050" i="1" dirty="0" err="1">
                <a:solidFill>
                  <a:srgbClr val="C00000"/>
                </a:solidFill>
              </a:rPr>
              <a:t>TDAlab</a:t>
            </a:r>
            <a:r>
              <a:rPr lang="en-US" sz="1050" i="1" dirty="0">
                <a:solidFill>
                  <a:srgbClr val="C00000"/>
                </a:solidFill>
              </a:rPr>
              <a:t>/PIGO</a:t>
            </a:r>
          </a:p>
        </p:txBody>
      </p:sp>
      <p:sp>
        <p:nvSpPr>
          <p:cNvPr id="10" name="TextBox 9">
            <a:extLst>
              <a:ext uri="{FF2B5EF4-FFF2-40B4-BE49-F238E27FC236}">
                <a16:creationId xmlns:a16="http://schemas.microsoft.com/office/drawing/2014/main" id="{6424FF77-94C8-2A4A-A93B-455D03C12015}"/>
              </a:ext>
            </a:extLst>
          </p:cNvPr>
          <p:cNvSpPr txBox="1"/>
          <p:nvPr/>
        </p:nvSpPr>
        <p:spPr>
          <a:xfrm>
            <a:off x="0" y="4070048"/>
            <a:ext cx="2481770" cy="253916"/>
          </a:xfrm>
          <a:prstGeom prst="rect">
            <a:avLst/>
          </a:prstGeom>
          <a:noFill/>
        </p:spPr>
        <p:txBody>
          <a:bodyPr wrap="none" rtlCol="0">
            <a:spAutoFit/>
          </a:bodyPr>
          <a:lstStyle/>
          <a:p>
            <a:r>
              <a:rPr lang="en-US" sz="1050" i="1" dirty="0">
                <a:solidFill>
                  <a:srgbClr val="C00000"/>
                </a:solidFill>
              </a:rPr>
              <a:t>https://</a:t>
            </a:r>
            <a:r>
              <a:rPr lang="en-US" sz="1050" i="1" dirty="0" err="1">
                <a:solidFill>
                  <a:srgbClr val="C00000"/>
                </a:solidFill>
              </a:rPr>
              <a:t>github.com</a:t>
            </a:r>
            <a:r>
              <a:rPr lang="en-US" sz="1050" i="1" dirty="0">
                <a:solidFill>
                  <a:srgbClr val="C00000"/>
                </a:solidFill>
              </a:rPr>
              <a:t>/GT-</a:t>
            </a:r>
            <a:r>
              <a:rPr lang="en-US" sz="1050" i="1" dirty="0" err="1">
                <a:solidFill>
                  <a:srgbClr val="C00000"/>
                </a:solidFill>
              </a:rPr>
              <a:t>TDAlab</a:t>
            </a:r>
            <a:r>
              <a:rPr lang="en-US" sz="1050" i="1" dirty="0">
                <a:solidFill>
                  <a:srgbClr val="C00000"/>
                </a:solidFill>
              </a:rPr>
              <a:t>/SARMA</a:t>
            </a:r>
          </a:p>
        </p:txBody>
      </p:sp>
    </p:spTree>
    <p:extLst>
      <p:ext uri="{BB962C8B-B14F-4D97-AF65-F5344CB8AC3E}">
        <p14:creationId xmlns:p14="http://schemas.microsoft.com/office/powerpoint/2010/main" val="2939411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C5E3A4-5398-914C-8560-8CCE828CA4E3}"/>
              </a:ext>
            </a:extLst>
          </p:cNvPr>
          <p:cNvSpPr>
            <a:spLocks noGrp="1"/>
          </p:cNvSpPr>
          <p:nvPr>
            <p:ph type="title"/>
          </p:nvPr>
        </p:nvSpPr>
        <p:spPr/>
        <p:txBody>
          <a:bodyPr/>
          <a:lstStyle/>
          <a:p>
            <a:r>
              <a:rPr lang="en-US" dirty="0"/>
              <a:t>Categorizing Graph Algorithms</a:t>
            </a:r>
          </a:p>
        </p:txBody>
      </p:sp>
      <p:sp>
        <p:nvSpPr>
          <p:cNvPr id="6" name="Rounded Rectangle 5">
            <a:extLst>
              <a:ext uri="{FF2B5EF4-FFF2-40B4-BE49-F238E27FC236}">
                <a16:creationId xmlns:a16="http://schemas.microsoft.com/office/drawing/2014/main" id="{1BFCD27C-21E0-0A4E-A059-2480D9D8F6DE}"/>
              </a:ext>
            </a:extLst>
          </p:cNvPr>
          <p:cNvSpPr/>
          <p:nvPr/>
        </p:nvSpPr>
        <p:spPr>
          <a:xfrm>
            <a:off x="1761793" y="1517652"/>
            <a:ext cx="3738155" cy="3467521"/>
          </a:xfrm>
          <a:prstGeom prst="roundRect">
            <a:avLst>
              <a:gd name="adj" fmla="val 37662"/>
            </a:avLst>
          </a:prstGeom>
          <a:noFill/>
          <a:ln w="38100">
            <a:solidFill>
              <a:srgbClr val="FFC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8" name="Rounded Rectangle 7">
            <a:extLst>
              <a:ext uri="{FF2B5EF4-FFF2-40B4-BE49-F238E27FC236}">
                <a16:creationId xmlns:a16="http://schemas.microsoft.com/office/drawing/2014/main" id="{994F80AA-B4B2-1342-85CF-ED4F29B7AA4C}"/>
              </a:ext>
            </a:extLst>
          </p:cNvPr>
          <p:cNvSpPr/>
          <p:nvPr/>
        </p:nvSpPr>
        <p:spPr>
          <a:xfrm>
            <a:off x="4116469" y="1517652"/>
            <a:ext cx="3578039" cy="3467521"/>
          </a:xfrm>
          <a:prstGeom prst="roundRect">
            <a:avLst>
              <a:gd name="adj" fmla="val 37662"/>
            </a:avLst>
          </a:prstGeom>
          <a:noFill/>
          <a:ln w="38100">
            <a:solidFill>
              <a:srgbClr val="9416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 name="Rounded Rectangle 8">
            <a:extLst>
              <a:ext uri="{FF2B5EF4-FFF2-40B4-BE49-F238E27FC236}">
                <a16:creationId xmlns:a16="http://schemas.microsoft.com/office/drawing/2014/main" id="{46377A59-D0A3-AA4B-8987-A0351ED96BBB}"/>
              </a:ext>
            </a:extLst>
          </p:cNvPr>
          <p:cNvSpPr/>
          <p:nvPr/>
        </p:nvSpPr>
        <p:spPr>
          <a:xfrm>
            <a:off x="6311029" y="1517650"/>
            <a:ext cx="3578039" cy="3467521"/>
          </a:xfrm>
          <a:prstGeom prst="roundRect">
            <a:avLst>
              <a:gd name="adj" fmla="val 37662"/>
            </a:avLst>
          </a:prstGeom>
          <a:noFill/>
          <a:ln w="38100">
            <a:solidFill>
              <a:srgbClr val="00B05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0" name="TextBox 9">
            <a:extLst>
              <a:ext uri="{FF2B5EF4-FFF2-40B4-BE49-F238E27FC236}">
                <a16:creationId xmlns:a16="http://schemas.microsoft.com/office/drawing/2014/main" id="{535BC64B-02C8-7B4F-A302-0700932B16EE}"/>
              </a:ext>
            </a:extLst>
          </p:cNvPr>
          <p:cNvSpPr txBox="1"/>
          <p:nvPr/>
        </p:nvSpPr>
        <p:spPr>
          <a:xfrm>
            <a:off x="2983805" y="5169011"/>
            <a:ext cx="1454244" cy="646331"/>
          </a:xfrm>
          <a:prstGeom prst="rect">
            <a:avLst/>
          </a:prstGeom>
          <a:noFill/>
        </p:spPr>
        <p:txBody>
          <a:bodyPr wrap="none" rtlCol="0">
            <a:spAutoFit/>
          </a:bodyPr>
          <a:lstStyle/>
          <a:p>
            <a:pPr algn="ctr"/>
            <a:r>
              <a:rPr lang="en-US" dirty="0">
                <a:solidFill>
                  <a:srgbClr val="FFC000"/>
                </a:solidFill>
              </a:rPr>
              <a:t>Single Block</a:t>
            </a:r>
          </a:p>
          <a:p>
            <a:pPr algn="ctr"/>
            <a:r>
              <a:rPr lang="en-US" dirty="0">
                <a:solidFill>
                  <a:srgbClr val="FFC000"/>
                </a:solidFill>
              </a:rPr>
              <a:t>Bulk Sync.</a:t>
            </a:r>
          </a:p>
        </p:txBody>
      </p:sp>
      <p:sp>
        <p:nvSpPr>
          <p:cNvPr id="11" name="TextBox 10">
            <a:extLst>
              <a:ext uri="{FF2B5EF4-FFF2-40B4-BE49-F238E27FC236}">
                <a16:creationId xmlns:a16="http://schemas.microsoft.com/office/drawing/2014/main" id="{D2F8E9D4-3F19-664C-8B16-1A194E7D6A93}"/>
              </a:ext>
            </a:extLst>
          </p:cNvPr>
          <p:cNvSpPr txBox="1"/>
          <p:nvPr/>
        </p:nvSpPr>
        <p:spPr>
          <a:xfrm>
            <a:off x="5204646" y="5165715"/>
            <a:ext cx="1184940" cy="646331"/>
          </a:xfrm>
          <a:prstGeom prst="rect">
            <a:avLst/>
          </a:prstGeom>
          <a:noFill/>
        </p:spPr>
        <p:txBody>
          <a:bodyPr wrap="none" rtlCol="0">
            <a:spAutoFit/>
          </a:bodyPr>
          <a:lstStyle/>
          <a:p>
            <a:pPr algn="ctr"/>
            <a:r>
              <a:rPr lang="en-US" dirty="0">
                <a:solidFill>
                  <a:srgbClr val="941651"/>
                </a:solidFill>
              </a:rPr>
              <a:t>Activation</a:t>
            </a:r>
          </a:p>
          <a:p>
            <a:pPr algn="ctr"/>
            <a:r>
              <a:rPr lang="en-US" dirty="0">
                <a:solidFill>
                  <a:srgbClr val="941651"/>
                </a:solidFill>
              </a:rPr>
              <a:t>Based</a:t>
            </a:r>
          </a:p>
        </p:txBody>
      </p:sp>
      <p:sp>
        <p:nvSpPr>
          <p:cNvPr id="12" name="TextBox 11">
            <a:extLst>
              <a:ext uri="{FF2B5EF4-FFF2-40B4-BE49-F238E27FC236}">
                <a16:creationId xmlns:a16="http://schemas.microsoft.com/office/drawing/2014/main" id="{51E25F8D-8A6F-684D-92D4-4436B30011BE}"/>
              </a:ext>
            </a:extLst>
          </p:cNvPr>
          <p:cNvSpPr txBox="1"/>
          <p:nvPr/>
        </p:nvSpPr>
        <p:spPr>
          <a:xfrm>
            <a:off x="7276747" y="5165715"/>
            <a:ext cx="1646605" cy="646331"/>
          </a:xfrm>
          <a:prstGeom prst="rect">
            <a:avLst/>
          </a:prstGeom>
          <a:noFill/>
        </p:spPr>
        <p:txBody>
          <a:bodyPr wrap="none" rtlCol="0">
            <a:spAutoFit/>
          </a:bodyPr>
          <a:lstStyle/>
          <a:p>
            <a:pPr algn="ctr"/>
            <a:r>
              <a:rPr lang="en-US" dirty="0">
                <a:solidFill>
                  <a:srgbClr val="00B050"/>
                </a:solidFill>
              </a:rPr>
              <a:t>Multi Block</a:t>
            </a:r>
          </a:p>
          <a:p>
            <a:pPr algn="ctr"/>
            <a:r>
              <a:rPr lang="en-US" dirty="0">
                <a:solidFill>
                  <a:srgbClr val="00B050"/>
                </a:solidFill>
              </a:rPr>
              <a:t>Pattern Based</a:t>
            </a:r>
          </a:p>
        </p:txBody>
      </p:sp>
      <p:sp>
        <p:nvSpPr>
          <p:cNvPr id="13" name="TextBox 12">
            <a:extLst>
              <a:ext uri="{FF2B5EF4-FFF2-40B4-BE49-F238E27FC236}">
                <a16:creationId xmlns:a16="http://schemas.microsoft.com/office/drawing/2014/main" id="{506D8BD6-6C43-9C4E-A095-E79CC70B897B}"/>
              </a:ext>
            </a:extLst>
          </p:cNvPr>
          <p:cNvSpPr txBox="1"/>
          <p:nvPr/>
        </p:nvSpPr>
        <p:spPr>
          <a:xfrm>
            <a:off x="2550869" y="2221654"/>
            <a:ext cx="1261884" cy="369332"/>
          </a:xfrm>
          <a:prstGeom prst="rect">
            <a:avLst/>
          </a:prstGeom>
          <a:noFill/>
        </p:spPr>
        <p:txBody>
          <a:bodyPr wrap="none" rtlCol="0">
            <a:spAutoFit/>
          </a:bodyPr>
          <a:lstStyle/>
          <a:p>
            <a:r>
              <a:rPr lang="en-US" dirty="0"/>
              <a:t>PageRank</a:t>
            </a:r>
          </a:p>
        </p:txBody>
      </p:sp>
      <p:sp>
        <p:nvSpPr>
          <p:cNvPr id="14" name="TextBox 13">
            <a:extLst>
              <a:ext uri="{FF2B5EF4-FFF2-40B4-BE49-F238E27FC236}">
                <a16:creationId xmlns:a16="http://schemas.microsoft.com/office/drawing/2014/main" id="{528304AB-2460-6E49-BB3B-DC7751672E13}"/>
              </a:ext>
            </a:extLst>
          </p:cNvPr>
          <p:cNvSpPr txBox="1"/>
          <p:nvPr/>
        </p:nvSpPr>
        <p:spPr>
          <a:xfrm>
            <a:off x="2639508" y="2834836"/>
            <a:ext cx="710451" cy="369332"/>
          </a:xfrm>
          <a:prstGeom prst="rect">
            <a:avLst/>
          </a:prstGeom>
          <a:noFill/>
        </p:spPr>
        <p:txBody>
          <a:bodyPr wrap="none" rtlCol="0">
            <a:spAutoFit/>
          </a:bodyPr>
          <a:lstStyle/>
          <a:p>
            <a:r>
              <a:rPr lang="en-US" dirty="0"/>
              <a:t>HITS</a:t>
            </a:r>
          </a:p>
        </p:txBody>
      </p:sp>
      <p:sp>
        <p:nvSpPr>
          <p:cNvPr id="15" name="TextBox 14">
            <a:extLst>
              <a:ext uri="{FF2B5EF4-FFF2-40B4-BE49-F238E27FC236}">
                <a16:creationId xmlns:a16="http://schemas.microsoft.com/office/drawing/2014/main" id="{6643F87F-5C5D-3D41-B729-920F60093F87}"/>
              </a:ext>
            </a:extLst>
          </p:cNvPr>
          <p:cNvSpPr txBox="1"/>
          <p:nvPr/>
        </p:nvSpPr>
        <p:spPr>
          <a:xfrm>
            <a:off x="2946508" y="4213534"/>
            <a:ext cx="975588" cy="369332"/>
          </a:xfrm>
          <a:prstGeom prst="rect">
            <a:avLst/>
          </a:prstGeom>
          <a:noFill/>
        </p:spPr>
        <p:txBody>
          <a:bodyPr wrap="none" rtlCol="0">
            <a:spAutoFit/>
          </a:bodyPr>
          <a:lstStyle/>
          <a:p>
            <a:r>
              <a:rPr lang="en-US" dirty="0"/>
              <a:t>Afforest</a:t>
            </a:r>
          </a:p>
        </p:txBody>
      </p:sp>
      <p:sp>
        <p:nvSpPr>
          <p:cNvPr id="16" name="TextBox 15">
            <a:extLst>
              <a:ext uri="{FF2B5EF4-FFF2-40B4-BE49-F238E27FC236}">
                <a16:creationId xmlns:a16="http://schemas.microsoft.com/office/drawing/2014/main" id="{B926969E-6148-CF4D-B17F-A6AC7C357186}"/>
              </a:ext>
            </a:extLst>
          </p:cNvPr>
          <p:cNvSpPr txBox="1"/>
          <p:nvPr/>
        </p:nvSpPr>
        <p:spPr>
          <a:xfrm>
            <a:off x="2014032" y="3509532"/>
            <a:ext cx="1886094" cy="369332"/>
          </a:xfrm>
          <a:prstGeom prst="rect">
            <a:avLst/>
          </a:prstGeom>
          <a:noFill/>
        </p:spPr>
        <p:txBody>
          <a:bodyPr wrap="none" rtlCol="0">
            <a:spAutoFit/>
          </a:bodyPr>
          <a:lstStyle/>
          <a:p>
            <a:r>
              <a:rPr lang="en-US" dirty="0" err="1"/>
              <a:t>Shiloach-Vishkin</a:t>
            </a:r>
            <a:endParaRPr lang="en-US" dirty="0"/>
          </a:p>
        </p:txBody>
      </p:sp>
      <p:sp>
        <p:nvSpPr>
          <p:cNvPr id="17" name="TextBox 16">
            <a:extLst>
              <a:ext uri="{FF2B5EF4-FFF2-40B4-BE49-F238E27FC236}">
                <a16:creationId xmlns:a16="http://schemas.microsoft.com/office/drawing/2014/main" id="{86DA91A5-AA2A-8C4D-9645-A0DC587B976C}"/>
              </a:ext>
            </a:extLst>
          </p:cNvPr>
          <p:cNvSpPr txBox="1"/>
          <p:nvPr/>
        </p:nvSpPr>
        <p:spPr>
          <a:xfrm>
            <a:off x="4288125" y="3038661"/>
            <a:ext cx="800219" cy="369332"/>
          </a:xfrm>
          <a:prstGeom prst="rect">
            <a:avLst/>
          </a:prstGeom>
          <a:noFill/>
        </p:spPr>
        <p:txBody>
          <a:bodyPr wrap="none" rtlCol="0">
            <a:spAutoFit/>
          </a:bodyPr>
          <a:lstStyle/>
          <a:p>
            <a:r>
              <a:rPr lang="en-US" dirty="0" err="1"/>
              <a:t>kCore</a:t>
            </a:r>
            <a:endParaRPr lang="en-US" dirty="0"/>
          </a:p>
        </p:txBody>
      </p:sp>
      <p:sp>
        <p:nvSpPr>
          <p:cNvPr id="18" name="TextBox 17">
            <a:extLst>
              <a:ext uri="{FF2B5EF4-FFF2-40B4-BE49-F238E27FC236}">
                <a16:creationId xmlns:a16="http://schemas.microsoft.com/office/drawing/2014/main" id="{6BC54648-16A7-5E42-9ECA-6087E4B52D1C}"/>
              </a:ext>
            </a:extLst>
          </p:cNvPr>
          <p:cNvSpPr txBox="1"/>
          <p:nvPr/>
        </p:nvSpPr>
        <p:spPr>
          <a:xfrm>
            <a:off x="5365977" y="1734103"/>
            <a:ext cx="954107" cy="369332"/>
          </a:xfrm>
          <a:prstGeom prst="rect">
            <a:avLst/>
          </a:prstGeom>
          <a:noFill/>
        </p:spPr>
        <p:txBody>
          <a:bodyPr wrap="none" rtlCol="0">
            <a:spAutoFit/>
          </a:bodyPr>
          <a:lstStyle/>
          <a:p>
            <a:r>
              <a:rPr lang="en-US" dirty="0"/>
              <a:t>Dijkstra</a:t>
            </a:r>
          </a:p>
        </p:txBody>
      </p:sp>
      <p:sp>
        <p:nvSpPr>
          <p:cNvPr id="19" name="TextBox 18">
            <a:extLst>
              <a:ext uri="{FF2B5EF4-FFF2-40B4-BE49-F238E27FC236}">
                <a16:creationId xmlns:a16="http://schemas.microsoft.com/office/drawing/2014/main" id="{C7F1421E-56EA-0541-B862-5799C15BF385}"/>
              </a:ext>
            </a:extLst>
          </p:cNvPr>
          <p:cNvSpPr txBox="1"/>
          <p:nvPr/>
        </p:nvSpPr>
        <p:spPr>
          <a:xfrm>
            <a:off x="5585640" y="3110030"/>
            <a:ext cx="633507" cy="369332"/>
          </a:xfrm>
          <a:prstGeom prst="rect">
            <a:avLst/>
          </a:prstGeom>
          <a:noFill/>
        </p:spPr>
        <p:txBody>
          <a:bodyPr wrap="none" rtlCol="0">
            <a:spAutoFit/>
          </a:bodyPr>
          <a:lstStyle/>
          <a:p>
            <a:r>
              <a:rPr lang="en-US" dirty="0"/>
              <a:t>BFS</a:t>
            </a:r>
          </a:p>
        </p:txBody>
      </p:sp>
      <p:sp>
        <p:nvSpPr>
          <p:cNvPr id="20" name="TextBox 19">
            <a:extLst>
              <a:ext uri="{FF2B5EF4-FFF2-40B4-BE49-F238E27FC236}">
                <a16:creationId xmlns:a16="http://schemas.microsoft.com/office/drawing/2014/main" id="{7B7BF649-B6DD-8D44-BE4A-B62E14B1708F}"/>
              </a:ext>
            </a:extLst>
          </p:cNvPr>
          <p:cNvSpPr txBox="1"/>
          <p:nvPr/>
        </p:nvSpPr>
        <p:spPr>
          <a:xfrm>
            <a:off x="6550565" y="2630786"/>
            <a:ext cx="868571" cy="369332"/>
          </a:xfrm>
          <a:prstGeom prst="rect">
            <a:avLst/>
          </a:prstGeom>
          <a:noFill/>
        </p:spPr>
        <p:txBody>
          <a:bodyPr wrap="none" rtlCol="0">
            <a:spAutoFit/>
          </a:bodyPr>
          <a:lstStyle/>
          <a:p>
            <a:r>
              <a:rPr lang="en-US" dirty="0" err="1"/>
              <a:t>MiniTri</a:t>
            </a:r>
            <a:endParaRPr lang="en-US" dirty="0"/>
          </a:p>
        </p:txBody>
      </p:sp>
      <p:sp>
        <p:nvSpPr>
          <p:cNvPr id="21" name="TextBox 20">
            <a:extLst>
              <a:ext uri="{FF2B5EF4-FFF2-40B4-BE49-F238E27FC236}">
                <a16:creationId xmlns:a16="http://schemas.microsoft.com/office/drawing/2014/main" id="{E19DF208-3A67-2243-BACE-4BFC32936701}"/>
              </a:ext>
            </a:extLst>
          </p:cNvPr>
          <p:cNvSpPr txBox="1"/>
          <p:nvPr/>
        </p:nvSpPr>
        <p:spPr>
          <a:xfrm>
            <a:off x="6559418" y="3324866"/>
            <a:ext cx="868571" cy="369332"/>
          </a:xfrm>
          <a:prstGeom prst="rect">
            <a:avLst/>
          </a:prstGeom>
          <a:noFill/>
        </p:spPr>
        <p:txBody>
          <a:bodyPr wrap="none" rtlCol="0">
            <a:spAutoFit/>
          </a:bodyPr>
          <a:lstStyle/>
          <a:p>
            <a:r>
              <a:rPr lang="en-US" dirty="0" err="1"/>
              <a:t>kTruss</a:t>
            </a:r>
            <a:endParaRPr lang="en-US" dirty="0"/>
          </a:p>
        </p:txBody>
      </p:sp>
      <p:sp>
        <p:nvSpPr>
          <p:cNvPr id="22" name="TextBox 21">
            <a:extLst>
              <a:ext uri="{FF2B5EF4-FFF2-40B4-BE49-F238E27FC236}">
                <a16:creationId xmlns:a16="http://schemas.microsoft.com/office/drawing/2014/main" id="{AD5C2392-4B7F-684B-B796-9340D2104533}"/>
              </a:ext>
            </a:extLst>
          </p:cNvPr>
          <p:cNvSpPr txBox="1"/>
          <p:nvPr/>
        </p:nvSpPr>
        <p:spPr>
          <a:xfrm>
            <a:off x="7589183" y="1782409"/>
            <a:ext cx="1595309" cy="369332"/>
          </a:xfrm>
          <a:prstGeom prst="rect">
            <a:avLst/>
          </a:prstGeom>
          <a:noFill/>
        </p:spPr>
        <p:txBody>
          <a:bodyPr wrap="none" rtlCol="0">
            <a:spAutoFit/>
          </a:bodyPr>
          <a:lstStyle/>
          <a:p>
            <a:r>
              <a:rPr lang="en-US" dirty="0"/>
              <a:t>Jaccard Rank</a:t>
            </a:r>
          </a:p>
        </p:txBody>
      </p:sp>
      <p:sp>
        <p:nvSpPr>
          <p:cNvPr id="23" name="TextBox 22">
            <a:extLst>
              <a:ext uri="{FF2B5EF4-FFF2-40B4-BE49-F238E27FC236}">
                <a16:creationId xmlns:a16="http://schemas.microsoft.com/office/drawing/2014/main" id="{67A10B79-9876-3342-B5A9-A98CC4F716E1}"/>
              </a:ext>
            </a:extLst>
          </p:cNvPr>
          <p:cNvSpPr txBox="1"/>
          <p:nvPr/>
        </p:nvSpPr>
        <p:spPr>
          <a:xfrm>
            <a:off x="7809678" y="2550843"/>
            <a:ext cx="1714957" cy="369332"/>
          </a:xfrm>
          <a:prstGeom prst="rect">
            <a:avLst/>
          </a:prstGeom>
          <a:noFill/>
        </p:spPr>
        <p:txBody>
          <a:bodyPr wrap="none" rtlCol="0">
            <a:spAutoFit/>
          </a:bodyPr>
          <a:lstStyle/>
          <a:p>
            <a:r>
              <a:rPr lang="en-US" dirty="0"/>
              <a:t>Floyd-</a:t>
            </a:r>
            <a:r>
              <a:rPr lang="en-US" dirty="0" err="1"/>
              <a:t>Warshall</a:t>
            </a:r>
            <a:endParaRPr lang="en-US" dirty="0"/>
          </a:p>
        </p:txBody>
      </p:sp>
      <p:sp>
        <p:nvSpPr>
          <p:cNvPr id="24" name="TextBox 23">
            <a:extLst>
              <a:ext uri="{FF2B5EF4-FFF2-40B4-BE49-F238E27FC236}">
                <a16:creationId xmlns:a16="http://schemas.microsoft.com/office/drawing/2014/main" id="{2FC1CC37-C1BB-D14B-92A8-30A42A481428}"/>
              </a:ext>
            </a:extLst>
          </p:cNvPr>
          <p:cNvSpPr txBox="1"/>
          <p:nvPr/>
        </p:nvSpPr>
        <p:spPr>
          <a:xfrm>
            <a:off x="7774878" y="3890282"/>
            <a:ext cx="1107996" cy="646331"/>
          </a:xfrm>
          <a:prstGeom prst="rect">
            <a:avLst/>
          </a:prstGeom>
          <a:noFill/>
        </p:spPr>
        <p:txBody>
          <a:bodyPr wrap="none" rtlCol="0">
            <a:spAutoFit/>
          </a:bodyPr>
          <a:lstStyle/>
          <a:p>
            <a:pPr algn="ctr"/>
            <a:r>
              <a:rPr lang="en-US" dirty="0"/>
              <a:t>Triangle</a:t>
            </a:r>
          </a:p>
          <a:p>
            <a:pPr algn="ctr"/>
            <a:r>
              <a:rPr lang="en-US" dirty="0"/>
              <a:t>Counting</a:t>
            </a:r>
          </a:p>
        </p:txBody>
      </p:sp>
      <p:sp>
        <p:nvSpPr>
          <p:cNvPr id="25" name="TextBox 24">
            <a:extLst>
              <a:ext uri="{FF2B5EF4-FFF2-40B4-BE49-F238E27FC236}">
                <a16:creationId xmlns:a16="http://schemas.microsoft.com/office/drawing/2014/main" id="{2B1AE98D-74C4-8541-9839-EAF0E43FFCD8}"/>
              </a:ext>
            </a:extLst>
          </p:cNvPr>
          <p:cNvSpPr txBox="1"/>
          <p:nvPr/>
        </p:nvSpPr>
        <p:spPr>
          <a:xfrm>
            <a:off x="8216493" y="3066743"/>
            <a:ext cx="1107996" cy="646331"/>
          </a:xfrm>
          <a:prstGeom prst="rect">
            <a:avLst/>
          </a:prstGeom>
          <a:noFill/>
        </p:spPr>
        <p:txBody>
          <a:bodyPr wrap="none" rtlCol="0">
            <a:spAutoFit/>
          </a:bodyPr>
          <a:lstStyle/>
          <a:p>
            <a:pPr algn="ctr"/>
            <a:r>
              <a:rPr lang="en-US" dirty="0"/>
              <a:t>Butterfly</a:t>
            </a:r>
          </a:p>
          <a:p>
            <a:pPr algn="ctr"/>
            <a:r>
              <a:rPr lang="en-US" dirty="0"/>
              <a:t>Counting</a:t>
            </a:r>
          </a:p>
        </p:txBody>
      </p:sp>
      <p:sp>
        <p:nvSpPr>
          <p:cNvPr id="26" name="5-Point Star 25">
            <a:extLst>
              <a:ext uri="{FF2B5EF4-FFF2-40B4-BE49-F238E27FC236}">
                <a16:creationId xmlns:a16="http://schemas.microsoft.com/office/drawing/2014/main" id="{8A6D9FF2-22C3-4544-A2F8-A7FF6A42F5D3}"/>
              </a:ext>
            </a:extLst>
          </p:cNvPr>
          <p:cNvSpPr/>
          <p:nvPr/>
        </p:nvSpPr>
        <p:spPr>
          <a:xfrm>
            <a:off x="2391055" y="2344765"/>
            <a:ext cx="246221" cy="246221"/>
          </a:xfrm>
          <a:prstGeom prst="star5">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34F1FF47-214A-CA4C-A7DF-8BFDA13283DE}"/>
              </a:ext>
            </a:extLst>
          </p:cNvPr>
          <p:cNvSpPr/>
          <p:nvPr/>
        </p:nvSpPr>
        <p:spPr>
          <a:xfrm>
            <a:off x="1831813" y="3644061"/>
            <a:ext cx="246221" cy="246221"/>
          </a:xfrm>
          <a:prstGeom prst="star5">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1BB67E65-F4B2-A448-8E9F-0652DC55D069}"/>
              </a:ext>
            </a:extLst>
          </p:cNvPr>
          <p:cNvSpPr/>
          <p:nvPr/>
        </p:nvSpPr>
        <p:spPr>
          <a:xfrm>
            <a:off x="2780364" y="4336645"/>
            <a:ext cx="246221" cy="246221"/>
          </a:xfrm>
          <a:prstGeom prst="star5">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a:extLst>
              <a:ext uri="{FF2B5EF4-FFF2-40B4-BE49-F238E27FC236}">
                <a16:creationId xmlns:a16="http://schemas.microsoft.com/office/drawing/2014/main" id="{48D2B46E-BCFD-E84E-A68B-8668A9306A05}"/>
              </a:ext>
            </a:extLst>
          </p:cNvPr>
          <p:cNvSpPr/>
          <p:nvPr/>
        </p:nvSpPr>
        <p:spPr>
          <a:xfrm>
            <a:off x="5782378" y="3472588"/>
            <a:ext cx="246221" cy="246221"/>
          </a:xfrm>
          <a:prstGeom prst="star5">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a:extLst>
              <a:ext uri="{FF2B5EF4-FFF2-40B4-BE49-F238E27FC236}">
                <a16:creationId xmlns:a16="http://schemas.microsoft.com/office/drawing/2014/main" id="{36C8B04B-A563-7646-BD65-171D6D0808DF}"/>
              </a:ext>
            </a:extLst>
          </p:cNvPr>
          <p:cNvSpPr/>
          <p:nvPr/>
        </p:nvSpPr>
        <p:spPr>
          <a:xfrm>
            <a:off x="8951566" y="4213534"/>
            <a:ext cx="246221" cy="246221"/>
          </a:xfrm>
          <a:prstGeom prst="star5">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5D4B287-2577-C247-BB58-3040AB941CE1}"/>
              </a:ext>
            </a:extLst>
          </p:cNvPr>
          <p:cNvSpPr>
            <a:spLocks noGrp="1"/>
          </p:cNvSpPr>
          <p:nvPr>
            <p:ph type="dt" sz="half" idx="10"/>
          </p:nvPr>
        </p:nvSpPr>
        <p:spPr/>
        <p:txBody>
          <a:bodyPr/>
          <a:lstStyle/>
          <a:p>
            <a:pPr>
              <a:defRPr/>
            </a:pPr>
            <a:r>
              <a:rPr lang="en-US"/>
              <a:t>12 Sep 2022 @ PPAM 2022</a:t>
            </a:r>
            <a:endParaRPr lang="en-US" dirty="0"/>
          </a:p>
        </p:txBody>
      </p:sp>
      <p:sp>
        <p:nvSpPr>
          <p:cNvPr id="3" name="Footer Placeholder 2">
            <a:extLst>
              <a:ext uri="{FF2B5EF4-FFF2-40B4-BE49-F238E27FC236}">
                <a16:creationId xmlns:a16="http://schemas.microsoft.com/office/drawing/2014/main" id="{1B5AE470-0533-6340-9E1F-526A9DE1AE53}"/>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5" name="Slide Number Placeholder 4">
            <a:extLst>
              <a:ext uri="{FF2B5EF4-FFF2-40B4-BE49-F238E27FC236}">
                <a16:creationId xmlns:a16="http://schemas.microsoft.com/office/drawing/2014/main" id="{40DFEB0B-ABD0-AC4D-91F9-09670EFC6FFF}"/>
              </a:ext>
            </a:extLst>
          </p:cNvPr>
          <p:cNvSpPr>
            <a:spLocks noGrp="1"/>
          </p:cNvSpPr>
          <p:nvPr>
            <p:ph type="sldNum" sz="quarter" idx="12"/>
          </p:nvPr>
        </p:nvSpPr>
        <p:spPr/>
        <p:txBody>
          <a:bodyPr/>
          <a:lstStyle/>
          <a:p>
            <a:fld id="{DF12B90A-6867-3A43-B59B-7A5CDA1F5239}" type="slidenum">
              <a:rPr lang="en-US" smtClean="0"/>
              <a:t>33</a:t>
            </a:fld>
            <a:endParaRPr lang="en-US" dirty="0"/>
          </a:p>
        </p:txBody>
      </p:sp>
    </p:spTree>
    <p:extLst>
      <p:ext uri="{BB962C8B-B14F-4D97-AF65-F5344CB8AC3E}">
        <p14:creationId xmlns:p14="http://schemas.microsoft.com/office/powerpoint/2010/main" val="35770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linds(horizontal)">
                                      <p:cBhvr>
                                        <p:cTn id="61" dur="500"/>
                                        <p:tgtEl>
                                          <p:spTgt spid="2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linds(horizontal)">
                                      <p:cBhvr>
                                        <p:cTn id="64" dur="500"/>
                                        <p:tgtEl>
                                          <p:spTgt spid="27"/>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linds(horizontal)">
                                      <p:cBhvr>
                                        <p:cTn id="67" dur="500"/>
                                        <p:tgtEl>
                                          <p:spTgt spid="28"/>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linds(horizontal)">
                                      <p:cBhvr>
                                        <p:cTn id="70" dur="500"/>
                                        <p:tgtEl>
                                          <p:spTgt spid="2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linds(horizontal)">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0B7B-F154-6C4C-978B-962BDD9E05B6}"/>
              </a:ext>
            </a:extLst>
          </p:cNvPr>
          <p:cNvSpPr>
            <a:spLocks noGrp="1"/>
          </p:cNvSpPr>
          <p:nvPr>
            <p:ph type="title"/>
          </p:nvPr>
        </p:nvSpPr>
        <p:spPr/>
        <p:txBody>
          <a:bodyPr/>
          <a:lstStyle/>
          <a:p>
            <a:r>
              <a:rPr lang="en-US" dirty="0"/>
              <a:t>Related Work</a:t>
            </a:r>
          </a:p>
        </p:txBody>
      </p:sp>
      <p:sp>
        <p:nvSpPr>
          <p:cNvPr id="9" name="TextBox 8">
            <a:extLst>
              <a:ext uri="{FF2B5EF4-FFF2-40B4-BE49-F238E27FC236}">
                <a16:creationId xmlns:a16="http://schemas.microsoft.com/office/drawing/2014/main" id="{A8AF73BB-3AB2-7D49-954A-C146D5AAB16E}"/>
              </a:ext>
            </a:extLst>
          </p:cNvPr>
          <p:cNvSpPr txBox="1"/>
          <p:nvPr/>
        </p:nvSpPr>
        <p:spPr>
          <a:xfrm>
            <a:off x="5261117" y="2080591"/>
            <a:ext cx="6930884" cy="379656"/>
          </a:xfrm>
          <a:prstGeom prst="rect">
            <a:avLst/>
          </a:prstGeom>
          <a:noFill/>
        </p:spPr>
        <p:txBody>
          <a:bodyPr wrap="square" rtlCol="0">
            <a:spAutoFit/>
          </a:bodyPr>
          <a:lstStyle/>
          <a:p>
            <a:r>
              <a:rPr lang="en-US" sz="1867" b="1" dirty="0">
                <a:solidFill>
                  <a:srgbClr val="005493"/>
                </a:solidFill>
                <a:latin typeface="Times" pitchFamily="2" charset="0"/>
              </a:rPr>
              <a:t>GAPBS</a:t>
            </a:r>
            <a:r>
              <a:rPr lang="en-US" sz="1867" dirty="0">
                <a:solidFill>
                  <a:srgbClr val="005493"/>
                </a:solidFill>
                <a:latin typeface="Times" pitchFamily="2" charset="0"/>
              </a:rPr>
              <a:t>: Beamer, et al., 2015. “The GAP benchmark suite.”, </a:t>
            </a:r>
            <a:r>
              <a:rPr lang="en-US" sz="1867" dirty="0" err="1">
                <a:solidFill>
                  <a:srgbClr val="005493"/>
                </a:solidFill>
                <a:latin typeface="Times" pitchFamily="2" charset="0"/>
              </a:rPr>
              <a:t>ArXiV</a:t>
            </a:r>
            <a:endParaRPr lang="en-US" sz="1867" dirty="0">
              <a:solidFill>
                <a:srgbClr val="005493"/>
              </a:solidFill>
              <a:latin typeface="Times" pitchFamily="2" charset="0"/>
            </a:endParaRPr>
          </a:p>
        </p:txBody>
      </p:sp>
      <p:sp>
        <p:nvSpPr>
          <p:cNvPr id="10" name="TextBox 9">
            <a:extLst>
              <a:ext uri="{FF2B5EF4-FFF2-40B4-BE49-F238E27FC236}">
                <a16:creationId xmlns:a16="http://schemas.microsoft.com/office/drawing/2014/main" id="{7F54BD6C-BCF8-844B-8DD7-B98A460DEEBC}"/>
              </a:ext>
            </a:extLst>
          </p:cNvPr>
          <p:cNvSpPr txBox="1"/>
          <p:nvPr/>
        </p:nvSpPr>
        <p:spPr>
          <a:xfrm>
            <a:off x="5267737" y="4887248"/>
            <a:ext cx="6917641" cy="666977"/>
          </a:xfrm>
          <a:prstGeom prst="rect">
            <a:avLst/>
          </a:prstGeom>
          <a:noFill/>
        </p:spPr>
        <p:txBody>
          <a:bodyPr wrap="square" rtlCol="0">
            <a:spAutoFit/>
          </a:bodyPr>
          <a:lstStyle/>
          <a:p>
            <a:r>
              <a:rPr lang="en-US" sz="1867" b="1" dirty="0">
                <a:solidFill>
                  <a:srgbClr val="00B050"/>
                </a:solidFill>
                <a:latin typeface="Times" pitchFamily="2" charset="0"/>
              </a:rPr>
              <a:t>Galois-GPU</a:t>
            </a:r>
            <a:r>
              <a:rPr lang="en-US" sz="1867" dirty="0">
                <a:solidFill>
                  <a:srgbClr val="00B050"/>
                </a:solidFill>
                <a:latin typeface="Times" pitchFamily="2" charset="0"/>
              </a:rPr>
              <a:t>: Martin </a:t>
            </a:r>
            <a:r>
              <a:rPr lang="en-US" sz="1867" dirty="0" err="1">
                <a:solidFill>
                  <a:srgbClr val="00B050"/>
                </a:solidFill>
                <a:latin typeface="Times" pitchFamily="2" charset="0"/>
              </a:rPr>
              <a:t>Burtscher</a:t>
            </a:r>
            <a:r>
              <a:rPr lang="en-US" sz="1867" dirty="0">
                <a:solidFill>
                  <a:srgbClr val="00B050"/>
                </a:solidFill>
                <a:latin typeface="Times" pitchFamily="2" charset="0"/>
              </a:rPr>
              <a:t>, et al. 2012. </a:t>
            </a:r>
            <a:r>
              <a:rPr lang="en-US" sz="1867" i="1" dirty="0">
                <a:solidFill>
                  <a:srgbClr val="00B050"/>
                </a:solidFill>
                <a:latin typeface="Times" pitchFamily="2" charset="0"/>
              </a:rPr>
              <a:t>“A quantitative study of irregular programs on GPUs”</a:t>
            </a:r>
            <a:r>
              <a:rPr lang="en-US" sz="1867" dirty="0">
                <a:solidFill>
                  <a:srgbClr val="00B050"/>
                </a:solidFill>
                <a:latin typeface="Times" pitchFamily="2" charset="0"/>
              </a:rPr>
              <a:t>, IISWC</a:t>
            </a:r>
          </a:p>
        </p:txBody>
      </p:sp>
      <p:sp>
        <p:nvSpPr>
          <p:cNvPr id="11" name="TextBox 10">
            <a:extLst>
              <a:ext uri="{FF2B5EF4-FFF2-40B4-BE49-F238E27FC236}">
                <a16:creationId xmlns:a16="http://schemas.microsoft.com/office/drawing/2014/main" id="{E98E0623-3A89-014C-9869-DCA8B7E03B41}"/>
              </a:ext>
            </a:extLst>
          </p:cNvPr>
          <p:cNvSpPr txBox="1"/>
          <p:nvPr/>
        </p:nvSpPr>
        <p:spPr>
          <a:xfrm>
            <a:off x="5242770" y="4031825"/>
            <a:ext cx="6930884" cy="666977"/>
          </a:xfrm>
          <a:prstGeom prst="rect">
            <a:avLst/>
          </a:prstGeom>
          <a:noFill/>
        </p:spPr>
        <p:txBody>
          <a:bodyPr wrap="square" rtlCol="0">
            <a:spAutoFit/>
          </a:bodyPr>
          <a:lstStyle/>
          <a:p>
            <a:r>
              <a:rPr lang="en-US" sz="1867" b="1" dirty="0" err="1">
                <a:solidFill>
                  <a:srgbClr val="005493"/>
                </a:solidFill>
                <a:latin typeface="Times" pitchFamily="2" charset="0"/>
              </a:rPr>
              <a:t>LAGraph</a:t>
            </a:r>
            <a:r>
              <a:rPr lang="en-US" sz="1867" dirty="0">
                <a:solidFill>
                  <a:srgbClr val="005493"/>
                </a:solidFill>
                <a:latin typeface="Times" pitchFamily="2" charset="0"/>
              </a:rPr>
              <a:t>: Davis. 2019</a:t>
            </a:r>
            <a:r>
              <a:rPr lang="en-US" sz="1867" i="1" dirty="0">
                <a:solidFill>
                  <a:srgbClr val="005493"/>
                </a:solidFill>
                <a:latin typeface="Times" pitchFamily="2" charset="0"/>
              </a:rPr>
              <a:t>. “Algorithm 1000: </a:t>
            </a:r>
            <a:r>
              <a:rPr lang="en-US" sz="1867" i="1" dirty="0" err="1">
                <a:solidFill>
                  <a:srgbClr val="005493"/>
                </a:solidFill>
                <a:latin typeface="Times" pitchFamily="2" charset="0"/>
              </a:rPr>
              <a:t>SuiteSparse</a:t>
            </a:r>
            <a:r>
              <a:rPr lang="en-US" sz="1867" i="1" dirty="0">
                <a:solidFill>
                  <a:srgbClr val="005493"/>
                </a:solidFill>
                <a:latin typeface="Times" pitchFamily="2" charset="0"/>
              </a:rPr>
              <a:t>: </a:t>
            </a:r>
            <a:r>
              <a:rPr lang="en-US" sz="1867" i="1" dirty="0" err="1">
                <a:solidFill>
                  <a:srgbClr val="005493"/>
                </a:solidFill>
                <a:latin typeface="Times" pitchFamily="2" charset="0"/>
              </a:rPr>
              <a:t>GraphBLAS</a:t>
            </a:r>
            <a:r>
              <a:rPr lang="en-US" sz="1867" i="1" dirty="0">
                <a:solidFill>
                  <a:srgbClr val="005493"/>
                </a:solidFill>
                <a:latin typeface="Times" pitchFamily="2" charset="0"/>
              </a:rPr>
              <a:t>: Graph algorithms in the language of sparse linear algebra”</a:t>
            </a:r>
            <a:r>
              <a:rPr lang="en-US" sz="1867" dirty="0">
                <a:solidFill>
                  <a:srgbClr val="005493"/>
                </a:solidFill>
                <a:latin typeface="Times" pitchFamily="2" charset="0"/>
              </a:rPr>
              <a:t>, TOMS</a:t>
            </a:r>
          </a:p>
        </p:txBody>
      </p:sp>
      <p:sp>
        <p:nvSpPr>
          <p:cNvPr id="12" name="TextBox 11">
            <a:extLst>
              <a:ext uri="{FF2B5EF4-FFF2-40B4-BE49-F238E27FC236}">
                <a16:creationId xmlns:a16="http://schemas.microsoft.com/office/drawing/2014/main" id="{49E87FF3-FC14-9A41-84C3-2C657A7D9D44}"/>
              </a:ext>
            </a:extLst>
          </p:cNvPr>
          <p:cNvSpPr txBox="1"/>
          <p:nvPr/>
        </p:nvSpPr>
        <p:spPr>
          <a:xfrm>
            <a:off x="5242770" y="2605919"/>
            <a:ext cx="6718852" cy="666977"/>
          </a:xfrm>
          <a:prstGeom prst="rect">
            <a:avLst/>
          </a:prstGeom>
          <a:noFill/>
        </p:spPr>
        <p:txBody>
          <a:bodyPr wrap="square" rtlCol="0">
            <a:spAutoFit/>
          </a:bodyPr>
          <a:lstStyle/>
          <a:p>
            <a:r>
              <a:rPr lang="en-US" sz="1867" b="1" dirty="0">
                <a:solidFill>
                  <a:srgbClr val="005493"/>
                </a:solidFill>
                <a:latin typeface="Times" pitchFamily="2" charset="0"/>
              </a:rPr>
              <a:t>Galois</a:t>
            </a:r>
            <a:r>
              <a:rPr lang="en-US" sz="1867" dirty="0">
                <a:solidFill>
                  <a:srgbClr val="005493"/>
                </a:solidFill>
                <a:latin typeface="Times" pitchFamily="2" charset="0"/>
              </a:rPr>
              <a:t>: Kulkarni, et al. 2007. </a:t>
            </a:r>
            <a:r>
              <a:rPr lang="en-US" sz="1867" i="1" dirty="0">
                <a:solidFill>
                  <a:srgbClr val="005493"/>
                </a:solidFill>
                <a:latin typeface="Times" pitchFamily="2" charset="0"/>
              </a:rPr>
              <a:t>“Optimistic parallelism requires abstractions”,</a:t>
            </a:r>
            <a:r>
              <a:rPr lang="en-US" sz="1867" dirty="0">
                <a:solidFill>
                  <a:srgbClr val="005493"/>
                </a:solidFill>
                <a:latin typeface="Times" pitchFamily="2" charset="0"/>
              </a:rPr>
              <a:t> PLDI</a:t>
            </a:r>
          </a:p>
        </p:txBody>
      </p:sp>
      <p:sp>
        <p:nvSpPr>
          <p:cNvPr id="14" name="TextBox 13">
            <a:extLst>
              <a:ext uri="{FF2B5EF4-FFF2-40B4-BE49-F238E27FC236}">
                <a16:creationId xmlns:a16="http://schemas.microsoft.com/office/drawing/2014/main" id="{81D67B15-F335-174B-A2B3-3230F1ED1DA4}"/>
              </a:ext>
            </a:extLst>
          </p:cNvPr>
          <p:cNvSpPr txBox="1"/>
          <p:nvPr/>
        </p:nvSpPr>
        <p:spPr>
          <a:xfrm>
            <a:off x="5242770" y="3334199"/>
            <a:ext cx="6718852" cy="666977"/>
          </a:xfrm>
          <a:prstGeom prst="rect">
            <a:avLst/>
          </a:prstGeom>
          <a:noFill/>
        </p:spPr>
        <p:txBody>
          <a:bodyPr wrap="square" rtlCol="0">
            <a:spAutoFit/>
          </a:bodyPr>
          <a:lstStyle/>
          <a:p>
            <a:r>
              <a:rPr lang="en-US" sz="1867" b="1" dirty="0" err="1">
                <a:solidFill>
                  <a:srgbClr val="005493"/>
                </a:solidFill>
                <a:latin typeface="Times" pitchFamily="2" charset="0"/>
              </a:rPr>
              <a:t>Ligra</a:t>
            </a:r>
            <a:r>
              <a:rPr lang="en-US" sz="1867" b="1" dirty="0">
                <a:solidFill>
                  <a:srgbClr val="005493"/>
                </a:solidFill>
                <a:latin typeface="Times" pitchFamily="2" charset="0"/>
              </a:rPr>
              <a:t>:</a:t>
            </a:r>
            <a:r>
              <a:rPr lang="en-US" sz="1867" dirty="0">
                <a:solidFill>
                  <a:srgbClr val="005493"/>
                </a:solidFill>
                <a:latin typeface="Times" pitchFamily="2" charset="0"/>
              </a:rPr>
              <a:t> Shun and </a:t>
            </a:r>
            <a:r>
              <a:rPr lang="en-US" sz="1867" dirty="0" err="1">
                <a:solidFill>
                  <a:srgbClr val="005493"/>
                </a:solidFill>
                <a:latin typeface="Times" pitchFamily="2" charset="0"/>
              </a:rPr>
              <a:t>Blelloch</a:t>
            </a:r>
            <a:r>
              <a:rPr lang="en-US" sz="1867" dirty="0">
                <a:solidFill>
                  <a:srgbClr val="005493"/>
                </a:solidFill>
                <a:latin typeface="Times" pitchFamily="2" charset="0"/>
              </a:rPr>
              <a:t>. 2013. </a:t>
            </a:r>
            <a:r>
              <a:rPr lang="en-US" sz="1867" i="1" dirty="0">
                <a:solidFill>
                  <a:srgbClr val="005493"/>
                </a:solidFill>
                <a:latin typeface="Times" pitchFamily="2" charset="0"/>
              </a:rPr>
              <a:t>“</a:t>
            </a:r>
            <a:r>
              <a:rPr lang="en-US" sz="1867" i="1" dirty="0" err="1">
                <a:solidFill>
                  <a:srgbClr val="005493"/>
                </a:solidFill>
                <a:latin typeface="Times" pitchFamily="2" charset="0"/>
              </a:rPr>
              <a:t>Ligra</a:t>
            </a:r>
            <a:r>
              <a:rPr lang="en-US" sz="1867" i="1" dirty="0">
                <a:solidFill>
                  <a:srgbClr val="005493"/>
                </a:solidFill>
                <a:latin typeface="Times" pitchFamily="2" charset="0"/>
              </a:rPr>
              <a:t>: a lightweight graph processing framework for shared memory”, </a:t>
            </a:r>
            <a:r>
              <a:rPr lang="en-US" sz="1867" dirty="0" err="1">
                <a:solidFill>
                  <a:srgbClr val="005493"/>
                </a:solidFill>
                <a:latin typeface="Times" pitchFamily="2" charset="0"/>
              </a:rPr>
              <a:t>PPoPP</a:t>
            </a:r>
            <a:endParaRPr lang="en-US" sz="1867" dirty="0">
              <a:solidFill>
                <a:srgbClr val="005493"/>
              </a:solidFill>
              <a:latin typeface="Times" pitchFamily="2" charset="0"/>
            </a:endParaRPr>
          </a:p>
        </p:txBody>
      </p:sp>
      <p:sp>
        <p:nvSpPr>
          <p:cNvPr id="15" name="TextBox 14">
            <a:extLst>
              <a:ext uri="{FF2B5EF4-FFF2-40B4-BE49-F238E27FC236}">
                <a16:creationId xmlns:a16="http://schemas.microsoft.com/office/drawing/2014/main" id="{77C5F4A4-6F2F-884F-8E1E-339977017122}"/>
              </a:ext>
            </a:extLst>
          </p:cNvPr>
          <p:cNvSpPr txBox="1"/>
          <p:nvPr/>
        </p:nvSpPr>
        <p:spPr>
          <a:xfrm>
            <a:off x="5261116" y="5584875"/>
            <a:ext cx="7023653" cy="666977"/>
          </a:xfrm>
          <a:prstGeom prst="rect">
            <a:avLst/>
          </a:prstGeom>
          <a:noFill/>
        </p:spPr>
        <p:txBody>
          <a:bodyPr wrap="square" rtlCol="0">
            <a:spAutoFit/>
          </a:bodyPr>
          <a:lstStyle/>
          <a:p>
            <a:r>
              <a:rPr lang="en-US" sz="1867" b="1" dirty="0" err="1">
                <a:solidFill>
                  <a:srgbClr val="00B050"/>
                </a:solidFill>
                <a:latin typeface="Times" pitchFamily="2" charset="0"/>
              </a:rPr>
              <a:t>Gunrock</a:t>
            </a:r>
            <a:r>
              <a:rPr lang="en-US" sz="1867" dirty="0">
                <a:solidFill>
                  <a:srgbClr val="00B050"/>
                </a:solidFill>
                <a:latin typeface="Times" pitchFamily="2" charset="0"/>
              </a:rPr>
              <a:t>: Wang, et al. 2016. </a:t>
            </a:r>
            <a:r>
              <a:rPr lang="en-US" sz="1867" i="1" dirty="0">
                <a:solidFill>
                  <a:srgbClr val="00B050"/>
                </a:solidFill>
                <a:latin typeface="Times" pitchFamily="2" charset="0"/>
              </a:rPr>
              <a:t>”</a:t>
            </a:r>
            <a:r>
              <a:rPr lang="en-US" sz="1867" i="1" dirty="0" err="1">
                <a:solidFill>
                  <a:srgbClr val="00B050"/>
                </a:solidFill>
                <a:latin typeface="Times" pitchFamily="2" charset="0"/>
              </a:rPr>
              <a:t>Gunrock</a:t>
            </a:r>
            <a:r>
              <a:rPr lang="en-US" sz="1867" i="1" dirty="0">
                <a:solidFill>
                  <a:srgbClr val="00B050"/>
                </a:solidFill>
                <a:latin typeface="Times" pitchFamily="2" charset="0"/>
              </a:rPr>
              <a:t>: A high-performance graph processing library on the GPU”, </a:t>
            </a:r>
            <a:r>
              <a:rPr lang="en-US" sz="1867" dirty="0" err="1">
                <a:solidFill>
                  <a:srgbClr val="00B050"/>
                </a:solidFill>
                <a:latin typeface="Times" pitchFamily="2" charset="0"/>
              </a:rPr>
              <a:t>PPoPP</a:t>
            </a:r>
            <a:endParaRPr lang="en-US" sz="1867" dirty="0">
              <a:solidFill>
                <a:srgbClr val="00B050"/>
              </a:solidFill>
              <a:latin typeface="Times" pitchFamily="2" charset="0"/>
            </a:endParaRPr>
          </a:p>
        </p:txBody>
      </p:sp>
      <p:sp>
        <p:nvSpPr>
          <p:cNvPr id="16" name="TextBox 15">
            <a:extLst>
              <a:ext uri="{FF2B5EF4-FFF2-40B4-BE49-F238E27FC236}">
                <a16:creationId xmlns:a16="http://schemas.microsoft.com/office/drawing/2014/main" id="{7A98C873-468E-5B40-A65A-D37362CF93ED}"/>
              </a:ext>
            </a:extLst>
          </p:cNvPr>
          <p:cNvSpPr txBox="1"/>
          <p:nvPr/>
        </p:nvSpPr>
        <p:spPr>
          <a:xfrm>
            <a:off x="5963482" y="1525603"/>
            <a:ext cx="3469989" cy="369332"/>
          </a:xfrm>
          <a:prstGeom prst="rect">
            <a:avLst/>
          </a:prstGeom>
          <a:noFill/>
        </p:spPr>
        <p:txBody>
          <a:bodyPr wrap="none" rtlCol="0">
            <a:spAutoFit/>
          </a:bodyPr>
          <a:lstStyle/>
          <a:p>
            <a:r>
              <a:rPr lang="en-US" b="1" dirty="0">
                <a:latin typeface="Times" pitchFamily="2" charset="0"/>
              </a:rPr>
              <a:t>Frameworks in Our Experiments</a:t>
            </a:r>
          </a:p>
        </p:txBody>
      </p:sp>
      <p:sp>
        <p:nvSpPr>
          <p:cNvPr id="3" name="Rectangle 2">
            <a:extLst>
              <a:ext uri="{FF2B5EF4-FFF2-40B4-BE49-F238E27FC236}">
                <a16:creationId xmlns:a16="http://schemas.microsoft.com/office/drawing/2014/main" id="{318ED8CE-2DAA-0B4C-BDC2-0239F90B5EBA}"/>
              </a:ext>
            </a:extLst>
          </p:cNvPr>
          <p:cNvSpPr/>
          <p:nvPr/>
        </p:nvSpPr>
        <p:spPr>
          <a:xfrm>
            <a:off x="5242770" y="1940911"/>
            <a:ext cx="6802085" cy="5832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6153172-1EE3-8949-874D-C7AAE4E99D51}"/>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C584E032-DBB4-A744-B0B7-4D5061AAA569}"/>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C204F77C-052B-7347-A527-61EA14BB9BD3}"/>
              </a:ext>
            </a:extLst>
          </p:cNvPr>
          <p:cNvSpPr>
            <a:spLocks noGrp="1"/>
          </p:cNvSpPr>
          <p:nvPr>
            <p:ph type="sldNum" sz="quarter" idx="12"/>
          </p:nvPr>
        </p:nvSpPr>
        <p:spPr/>
        <p:txBody>
          <a:bodyPr/>
          <a:lstStyle/>
          <a:p>
            <a:fld id="{DF12B90A-6867-3A43-B59B-7A5CDA1F5239}" type="slidenum">
              <a:rPr lang="en-US" smtClean="0"/>
              <a:t>34</a:t>
            </a:fld>
            <a:endParaRPr lang="en-US" dirty="0"/>
          </a:p>
        </p:txBody>
      </p:sp>
      <p:pic>
        <p:nvPicPr>
          <p:cNvPr id="18" name="Content Placeholder 17">
            <a:extLst>
              <a:ext uri="{FF2B5EF4-FFF2-40B4-BE49-F238E27FC236}">
                <a16:creationId xmlns:a16="http://schemas.microsoft.com/office/drawing/2014/main" id="{505D7E53-A2BA-3A48-8A0E-920A92379DF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1946" y="904613"/>
            <a:ext cx="4793678" cy="5642118"/>
          </a:xfrm>
        </p:spPr>
      </p:pic>
    </p:spTree>
    <p:extLst>
      <p:ext uri="{BB962C8B-B14F-4D97-AF65-F5344CB8AC3E}">
        <p14:creationId xmlns:p14="http://schemas.microsoft.com/office/powerpoint/2010/main" val="31944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988D-8C2A-6B47-8FC0-903001B31B78}"/>
              </a:ext>
            </a:extLst>
          </p:cNvPr>
          <p:cNvSpPr>
            <a:spLocks noGrp="1"/>
          </p:cNvSpPr>
          <p:nvPr>
            <p:ph type="title"/>
          </p:nvPr>
        </p:nvSpPr>
        <p:spPr/>
        <p:txBody>
          <a:bodyPr/>
          <a:lstStyle/>
          <a:p>
            <a:r>
              <a:rPr lang="en-US" dirty="0"/>
              <a:t>Experiments on Selected Graphs</a:t>
            </a:r>
          </a:p>
        </p:txBody>
      </p:sp>
      <p:sp>
        <p:nvSpPr>
          <p:cNvPr id="3" name="Date Placeholder 2">
            <a:extLst>
              <a:ext uri="{FF2B5EF4-FFF2-40B4-BE49-F238E27FC236}">
                <a16:creationId xmlns:a16="http://schemas.microsoft.com/office/drawing/2014/main" id="{180DB124-DB14-944C-A9FD-85FFD70FD02C}"/>
              </a:ext>
            </a:extLst>
          </p:cNvPr>
          <p:cNvSpPr>
            <a:spLocks noGrp="1"/>
          </p:cNvSpPr>
          <p:nvPr>
            <p:ph type="dt" sz="half" idx="10"/>
          </p:nvPr>
        </p:nvSpPr>
        <p:spPr/>
        <p:txBody>
          <a:bodyPr/>
          <a:lstStyle/>
          <a:p>
            <a:pPr>
              <a:defRPr/>
            </a:pPr>
            <a:r>
              <a:rPr lang="en-US"/>
              <a:t>12 Sep 2022 @ PPAM 2022</a:t>
            </a:r>
            <a:endParaRPr lang="en-US" dirty="0"/>
          </a:p>
        </p:txBody>
      </p:sp>
      <p:sp>
        <p:nvSpPr>
          <p:cNvPr id="4" name="Footer Placeholder 3">
            <a:extLst>
              <a:ext uri="{FF2B5EF4-FFF2-40B4-BE49-F238E27FC236}">
                <a16:creationId xmlns:a16="http://schemas.microsoft.com/office/drawing/2014/main" id="{9BBF5BC5-A0AE-8C4F-8106-876DC8E63740}"/>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E90571C9-72FD-8B48-AD1E-70E8D1743609}"/>
              </a:ext>
            </a:extLst>
          </p:cNvPr>
          <p:cNvSpPr>
            <a:spLocks noGrp="1"/>
          </p:cNvSpPr>
          <p:nvPr>
            <p:ph type="sldNum" sz="quarter" idx="12"/>
          </p:nvPr>
        </p:nvSpPr>
        <p:spPr/>
        <p:txBody>
          <a:bodyPr/>
          <a:lstStyle/>
          <a:p>
            <a:fld id="{DF12B90A-6867-3A43-B59B-7A5CDA1F5239}" type="slidenum">
              <a:rPr lang="en-US" smtClean="0"/>
              <a:t>35</a:t>
            </a:fld>
            <a:endParaRPr lang="en-US" dirty="0"/>
          </a:p>
        </p:txBody>
      </p:sp>
      <p:pic>
        <p:nvPicPr>
          <p:cNvPr id="10" name="Content Placeholder 9">
            <a:extLst>
              <a:ext uri="{FF2B5EF4-FFF2-40B4-BE49-F238E27FC236}">
                <a16:creationId xmlns:a16="http://schemas.microsoft.com/office/drawing/2014/main" id="{3E040504-65FB-A644-9426-F571B699BC4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565236" y="873513"/>
            <a:ext cx="6344728" cy="5733659"/>
          </a:xfrm>
        </p:spPr>
      </p:pic>
      <p:graphicFrame>
        <p:nvGraphicFramePr>
          <p:cNvPr id="7" name="Content Placeholder 3">
            <a:extLst>
              <a:ext uri="{FF2B5EF4-FFF2-40B4-BE49-F238E27FC236}">
                <a16:creationId xmlns:a16="http://schemas.microsoft.com/office/drawing/2014/main" id="{624725AE-F87B-C264-6311-8A11FDA9C3E6}"/>
              </a:ext>
            </a:extLst>
          </p:cNvPr>
          <p:cNvGraphicFramePr>
            <a:graphicFrameLocks/>
          </p:cNvGraphicFramePr>
          <p:nvPr>
            <p:extLst>
              <p:ext uri="{D42A27DB-BD31-4B8C-83A1-F6EECF244321}">
                <p14:modId xmlns:p14="http://schemas.microsoft.com/office/powerpoint/2010/main" val="1443624469"/>
              </p:ext>
            </p:extLst>
          </p:nvPr>
        </p:nvGraphicFramePr>
        <p:xfrm>
          <a:off x="282036" y="3565698"/>
          <a:ext cx="4873438" cy="2776045"/>
        </p:xfrm>
        <a:graphic>
          <a:graphicData uri="http://schemas.openxmlformats.org/drawingml/2006/table">
            <a:tbl>
              <a:tblPr firstRow="1" bandRow="1">
                <a:tableStyleId>{2D5ABB26-0587-4C30-8999-92F81FD0307C}</a:tableStyleId>
              </a:tblPr>
              <a:tblGrid>
                <a:gridCol w="1213212">
                  <a:extLst>
                    <a:ext uri="{9D8B030D-6E8A-4147-A177-3AD203B41FA5}">
                      <a16:colId xmlns:a16="http://schemas.microsoft.com/office/drawing/2014/main" val="2114315509"/>
                    </a:ext>
                  </a:extLst>
                </a:gridCol>
                <a:gridCol w="1030629">
                  <a:extLst>
                    <a:ext uri="{9D8B030D-6E8A-4147-A177-3AD203B41FA5}">
                      <a16:colId xmlns:a16="http://schemas.microsoft.com/office/drawing/2014/main" val="2363597668"/>
                    </a:ext>
                  </a:extLst>
                </a:gridCol>
                <a:gridCol w="896592">
                  <a:extLst>
                    <a:ext uri="{9D8B030D-6E8A-4147-A177-3AD203B41FA5}">
                      <a16:colId xmlns:a16="http://schemas.microsoft.com/office/drawing/2014/main" val="632562907"/>
                    </a:ext>
                  </a:extLst>
                </a:gridCol>
                <a:gridCol w="940525">
                  <a:extLst>
                    <a:ext uri="{9D8B030D-6E8A-4147-A177-3AD203B41FA5}">
                      <a16:colId xmlns:a16="http://schemas.microsoft.com/office/drawing/2014/main" val="2130439213"/>
                    </a:ext>
                  </a:extLst>
                </a:gridCol>
                <a:gridCol w="792480">
                  <a:extLst>
                    <a:ext uri="{9D8B030D-6E8A-4147-A177-3AD203B41FA5}">
                      <a16:colId xmlns:a16="http://schemas.microsoft.com/office/drawing/2014/main" val="158477524"/>
                    </a:ext>
                  </a:extLst>
                </a:gridCol>
              </a:tblGrid>
              <a:tr h="270890">
                <a:tc>
                  <a:txBody>
                    <a:bodyPr/>
                    <a:lstStyle/>
                    <a:p>
                      <a:pPr algn="l"/>
                      <a:endParaRPr lang="en-US" sz="1200" b="1" i="0" dirty="0">
                        <a:solidFill>
                          <a:schemeClr val="tx1"/>
                        </a:solidFill>
                      </a:endParaRPr>
                    </a:p>
                  </a:txBody>
                  <a:tcPr marL="121920" marR="121920" marT="60960" marB="6096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i="0" dirty="0">
                          <a:solidFill>
                            <a:schemeClr val="tx1"/>
                          </a:solidFill>
                        </a:rPr>
                        <a:t>Number of </a:t>
                      </a:r>
                    </a:p>
                  </a:txBody>
                  <a:tcPr marL="121920" marR="121920" marT="60960" marB="6096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a:endParaRPr lang="en-US" sz="1200" b="1" i="0" dirty="0">
                        <a:solidFill>
                          <a:schemeClr val="tx1"/>
                        </a:solidFill>
                      </a:endParaRPr>
                    </a:p>
                  </a:txBody>
                  <a:tcPr marL="121920" marR="121920" marT="60960" marB="60960">
                    <a:lnB w="12700" cap="flat" cmpd="sng" algn="ctr">
                      <a:solidFill>
                        <a:schemeClr val="tx1"/>
                      </a:solidFill>
                      <a:prstDash val="solid"/>
                      <a:round/>
                      <a:headEnd type="none" w="med" len="med"/>
                      <a:tailEnd type="none" w="med" len="med"/>
                    </a:lnB>
                  </a:tcPr>
                </a:tc>
                <a:tc hMerge="1">
                  <a:txBody>
                    <a:bodyPr/>
                    <a:lstStyle/>
                    <a:p>
                      <a:pPr algn="r"/>
                      <a:endParaRPr lang="en-US" sz="1200" b="1" i="0" dirty="0">
                        <a:solidFill>
                          <a:schemeClr val="tx1"/>
                        </a:solidFill>
                      </a:endParaRP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r"/>
                      <a:endParaRPr lang="en-US" sz="1200" b="1" i="0" dirty="0">
                        <a:solidFill>
                          <a:schemeClr val="tx1"/>
                        </a:solidFill>
                      </a:endParaRPr>
                    </a:p>
                  </a:txBody>
                  <a:tcPr marL="121920" marR="121920" marT="60960" marB="6096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9399375"/>
                  </a:ext>
                </a:extLst>
              </a:tr>
              <a:tr h="304800">
                <a:tc>
                  <a:txBody>
                    <a:bodyPr/>
                    <a:lstStyle/>
                    <a:p>
                      <a:pPr algn="l"/>
                      <a:r>
                        <a:rPr lang="en-US" sz="1200" b="1" i="0" dirty="0">
                          <a:solidFill>
                            <a:schemeClr val="tx1"/>
                          </a:solidFill>
                        </a:rPr>
                        <a:t>Graph</a:t>
                      </a:r>
                    </a:p>
                  </a:txBody>
                  <a:tcPr marL="121920" marR="121920" marT="60960" marB="6096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i="0" dirty="0">
                          <a:solidFill>
                            <a:schemeClr val="tx1"/>
                          </a:solidFill>
                        </a:rPr>
                        <a:t>Vertices</a:t>
                      </a:r>
                    </a:p>
                  </a:txBody>
                  <a:tcPr marL="121920" marR="121920" marT="60960" marB="6096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i="0" dirty="0">
                          <a:solidFill>
                            <a:schemeClr val="tx1"/>
                          </a:solidFill>
                        </a:rPr>
                        <a:t> Edges</a:t>
                      </a:r>
                    </a:p>
                  </a:txBody>
                  <a:tcPr marL="121920" marR="121920" marT="60960" marB="6096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i="0" dirty="0">
                          <a:solidFill>
                            <a:schemeClr val="tx1"/>
                          </a:solidFill>
                        </a:rPr>
                        <a:t>Triangles</a:t>
                      </a:r>
                    </a:p>
                  </a:txBody>
                  <a:tcPr marL="121920" marR="121920" marT="60960" marB="6096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i="0" dirty="0">
                          <a:solidFill>
                            <a:schemeClr val="tx1"/>
                          </a:solidFill>
                        </a:rPr>
                        <a:t>CC</a:t>
                      </a:r>
                    </a:p>
                  </a:txBody>
                  <a:tcPr marL="121920" marR="121920" marT="60960" marB="6096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980149"/>
                  </a:ext>
                </a:extLst>
              </a:tr>
              <a:tr h="292021">
                <a:tc>
                  <a:txBody>
                    <a:bodyPr/>
                    <a:lstStyle/>
                    <a:p>
                      <a:r>
                        <a:rPr lang="en-US" sz="1200" dirty="0">
                          <a:solidFill>
                            <a:srgbClr val="005493"/>
                          </a:solidFill>
                        </a:rPr>
                        <a:t>Twitter7</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005493"/>
                          </a:solidFill>
                        </a:rPr>
                        <a:t>41.6 M</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005493"/>
                          </a:solidFill>
                        </a:rPr>
                        <a:t>1.2 B</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005493"/>
                          </a:solidFill>
                        </a:rPr>
                        <a:t>34.8 B</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005493"/>
                          </a:solidFill>
                        </a:rPr>
                        <a:t>0.001</a:t>
                      </a:r>
                    </a:p>
                  </a:txBody>
                  <a:tcPr marL="121920" marR="121920" marT="60960" marB="6096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54265555"/>
                  </a:ext>
                </a:extLst>
              </a:tr>
              <a:tr h="325394">
                <a:tc>
                  <a:txBody>
                    <a:bodyPr/>
                    <a:lstStyle/>
                    <a:p>
                      <a:r>
                        <a:rPr lang="en-US" sz="1200" dirty="0">
                          <a:solidFill>
                            <a:srgbClr val="005493"/>
                          </a:solidFill>
                        </a:rPr>
                        <a:t>Com-Orkut</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r"/>
                      <a:r>
                        <a:rPr lang="en-US" sz="1200" dirty="0">
                          <a:solidFill>
                            <a:srgbClr val="005493"/>
                          </a:solidFill>
                        </a:rPr>
                        <a:t>3 M</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r"/>
                      <a:r>
                        <a:rPr lang="en-US" sz="1200" dirty="0">
                          <a:solidFill>
                            <a:srgbClr val="005493"/>
                          </a:solidFill>
                        </a:rPr>
                        <a:t>117 M</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r"/>
                      <a:r>
                        <a:rPr lang="en-US" sz="1200" dirty="0">
                          <a:solidFill>
                            <a:srgbClr val="005493"/>
                          </a:solidFill>
                        </a:rPr>
                        <a:t>627 M</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r"/>
                      <a:r>
                        <a:rPr lang="en-US" sz="1200" dirty="0">
                          <a:solidFill>
                            <a:srgbClr val="005493"/>
                          </a:solidFill>
                        </a:rPr>
                        <a:t>0.041</a:t>
                      </a: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788319"/>
                  </a:ext>
                </a:extLst>
              </a:tr>
              <a:tr h="292021">
                <a:tc>
                  <a:txBody>
                    <a:bodyPr/>
                    <a:lstStyle/>
                    <a:p>
                      <a:r>
                        <a:rPr lang="en-US" sz="1200" dirty="0">
                          <a:solidFill>
                            <a:srgbClr val="00B050"/>
                          </a:solidFill>
                        </a:rPr>
                        <a:t>Sk-2005</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00B050"/>
                          </a:solidFill>
                        </a:rPr>
                        <a:t>50.6 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00B050"/>
                          </a:solidFill>
                        </a:rPr>
                        <a:t>1.8 B</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00B050"/>
                          </a:solidFill>
                        </a:rPr>
                        <a:t>84.9 B</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00B050"/>
                          </a:solidFill>
                        </a:rPr>
                        <a:t>0.002</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6341775"/>
                  </a:ext>
                </a:extLst>
              </a:tr>
              <a:tr h="300365">
                <a:tc>
                  <a:txBody>
                    <a:bodyPr/>
                    <a:lstStyle/>
                    <a:p>
                      <a:r>
                        <a:rPr lang="en-US" sz="1200" dirty="0">
                          <a:solidFill>
                            <a:srgbClr val="FFC000"/>
                          </a:solidFill>
                        </a:rPr>
                        <a:t>Kmer_V1r</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FFC000"/>
                          </a:solidFill>
                        </a:rPr>
                        <a:t>214 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FFC000"/>
                          </a:solidFill>
                        </a:rPr>
                        <a:t>232 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FFC000"/>
                          </a:solidFill>
                        </a:rPr>
                        <a:t>49</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FFC000"/>
                          </a:solidFill>
                        </a:rPr>
                        <a:t>0.000</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1155381"/>
                  </a:ext>
                </a:extLst>
              </a:tr>
              <a:tr h="317051">
                <a:tc>
                  <a:txBody>
                    <a:bodyPr/>
                    <a:lstStyle/>
                    <a:p>
                      <a:r>
                        <a:rPr lang="en-US" sz="1200" dirty="0">
                          <a:solidFill>
                            <a:srgbClr val="941651"/>
                          </a:solidFill>
                        </a:rPr>
                        <a:t>Europe-OSM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941651"/>
                          </a:solidFill>
                        </a:rPr>
                        <a:t>50.9 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941651"/>
                          </a:solidFill>
                        </a:rPr>
                        <a:t>54.1 M</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941651"/>
                          </a:solidFill>
                        </a:rPr>
                        <a:t>61 K</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dirty="0">
                          <a:solidFill>
                            <a:srgbClr val="941651"/>
                          </a:solidFill>
                        </a:rPr>
                        <a:t>0.003</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8360730"/>
                  </a:ext>
                </a:extLst>
              </a:tr>
              <a:tr h="298071">
                <a:tc>
                  <a:txBody>
                    <a:bodyPr/>
                    <a:lstStyle/>
                    <a:p>
                      <a:r>
                        <a:rPr lang="en-US" sz="1200" dirty="0">
                          <a:solidFill>
                            <a:srgbClr val="CC6600"/>
                          </a:solidFill>
                        </a:rPr>
                        <a:t>Myciel.19</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CC6600"/>
                          </a:solidFill>
                        </a:rPr>
                        <a:t>393 K</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CC6600"/>
                          </a:solidFill>
                        </a:rPr>
                        <a:t>451 M</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CC6600"/>
                          </a:solidFill>
                        </a:rPr>
                        <a:t>0</a:t>
                      </a:r>
                    </a:p>
                  </a:txBody>
                  <a:tcPr marL="121920" marR="121920" marT="60960" marB="60960">
                    <a:lnT w="12700" cap="flat" cmpd="sng" algn="ctr">
                      <a:solidFill>
                        <a:schemeClr val="tx1"/>
                      </a:solidFill>
                      <a:prstDash val="solid"/>
                      <a:round/>
                      <a:headEnd type="none" w="med" len="med"/>
                      <a:tailEnd type="none" w="med" len="med"/>
                    </a:lnT>
                  </a:tcPr>
                </a:tc>
                <a:tc>
                  <a:txBody>
                    <a:bodyPr/>
                    <a:lstStyle/>
                    <a:p>
                      <a:pPr algn="r"/>
                      <a:r>
                        <a:rPr lang="en-US" sz="1200" dirty="0">
                          <a:solidFill>
                            <a:srgbClr val="CC6600"/>
                          </a:solidFill>
                        </a:rPr>
                        <a:t>0</a:t>
                      </a:r>
                    </a:p>
                  </a:txBody>
                  <a:tcPr marL="121920" marR="121920" marT="60960" marB="6096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3621123"/>
                  </a:ext>
                </a:extLst>
              </a:tr>
              <a:tr h="293433">
                <a:tc>
                  <a:txBody>
                    <a:bodyPr/>
                    <a:lstStyle/>
                    <a:p>
                      <a:r>
                        <a:rPr lang="en-US" sz="1200" dirty="0">
                          <a:solidFill>
                            <a:srgbClr val="CC6600"/>
                          </a:solidFill>
                        </a:rPr>
                        <a:t>Kron-Scale21</a:t>
                      </a:r>
                    </a:p>
                  </a:txBody>
                  <a:tcPr marL="121920" marR="121920" marT="60960" marB="60960"/>
                </a:tc>
                <a:tc>
                  <a:txBody>
                    <a:bodyPr/>
                    <a:lstStyle/>
                    <a:p>
                      <a:pPr algn="r"/>
                      <a:r>
                        <a:rPr lang="en-US" sz="1200" dirty="0">
                          <a:solidFill>
                            <a:srgbClr val="CC6600"/>
                          </a:solidFill>
                        </a:rPr>
                        <a:t>2.1 M</a:t>
                      </a:r>
                    </a:p>
                  </a:txBody>
                  <a:tcPr marL="121920" marR="121920" marT="60960" marB="60960"/>
                </a:tc>
                <a:tc>
                  <a:txBody>
                    <a:bodyPr/>
                    <a:lstStyle/>
                    <a:p>
                      <a:pPr algn="r"/>
                      <a:r>
                        <a:rPr lang="en-US" sz="1200" dirty="0">
                          <a:solidFill>
                            <a:srgbClr val="CC6600"/>
                          </a:solidFill>
                        </a:rPr>
                        <a:t>91 M</a:t>
                      </a:r>
                    </a:p>
                  </a:txBody>
                  <a:tcPr marL="121920" marR="121920" marT="60960" marB="60960"/>
                </a:tc>
                <a:tc>
                  <a:txBody>
                    <a:bodyPr/>
                    <a:lstStyle/>
                    <a:p>
                      <a:pPr algn="r"/>
                      <a:r>
                        <a:rPr lang="en-US" sz="1200" dirty="0">
                          <a:solidFill>
                            <a:srgbClr val="CC6600"/>
                          </a:solidFill>
                        </a:rPr>
                        <a:t>8.8 B</a:t>
                      </a:r>
                    </a:p>
                  </a:txBody>
                  <a:tcPr marL="121920" marR="121920" marT="60960" marB="60960"/>
                </a:tc>
                <a:tc>
                  <a:txBody>
                    <a:bodyPr/>
                    <a:lstStyle/>
                    <a:p>
                      <a:pPr algn="r"/>
                      <a:r>
                        <a:rPr lang="en-US" sz="1200" dirty="0">
                          <a:solidFill>
                            <a:srgbClr val="CC6600"/>
                          </a:solidFill>
                        </a:rPr>
                        <a:t>0.044</a:t>
                      </a:r>
                    </a:p>
                  </a:txBody>
                  <a:tcPr marL="121920" marR="121920" marT="60960" marB="60960"/>
                </a:tc>
                <a:extLst>
                  <a:ext uri="{0D108BD9-81ED-4DB2-BD59-A6C34878D82A}">
                    <a16:rowId xmlns:a16="http://schemas.microsoft.com/office/drawing/2014/main" val="968934347"/>
                  </a:ext>
                </a:extLst>
              </a:tr>
            </a:tbl>
          </a:graphicData>
        </a:graphic>
      </p:graphicFrame>
      <p:sp>
        <p:nvSpPr>
          <p:cNvPr id="8" name="Content Placeholder 4">
            <a:extLst>
              <a:ext uri="{FF2B5EF4-FFF2-40B4-BE49-F238E27FC236}">
                <a16:creationId xmlns:a16="http://schemas.microsoft.com/office/drawing/2014/main" id="{21AAE999-FF1B-7CC7-4EA5-BBC951EA0285}"/>
              </a:ext>
            </a:extLst>
          </p:cNvPr>
          <p:cNvSpPr txBox="1">
            <a:spLocks/>
          </p:cNvSpPr>
          <p:nvPr/>
        </p:nvSpPr>
        <p:spPr bwMode="auto">
          <a:xfrm>
            <a:off x="218172" y="1093796"/>
            <a:ext cx="5556069" cy="2471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6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4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44" indent="-285744">
              <a:buClr>
                <a:srgbClr val="005493"/>
              </a:buClr>
              <a:buSzPct val="114000"/>
              <a:buFont typeface="Courier New" panose="02070309020205020404" pitchFamily="49" charset="0"/>
              <a:buChar char="o"/>
            </a:pPr>
            <a:r>
              <a:rPr lang="en-US" sz="2000" dirty="0">
                <a:solidFill>
                  <a:srgbClr val="941651"/>
                </a:solidFill>
              </a:rPr>
              <a:t>Power9 </a:t>
            </a:r>
            <a:r>
              <a:rPr lang="en-US" sz="2000" dirty="0">
                <a:solidFill>
                  <a:srgbClr val="005493"/>
                </a:solidFill>
              </a:rPr>
              <a:t>(2 x 16 x 4)</a:t>
            </a:r>
            <a:r>
              <a:rPr lang="en-US" sz="2000" dirty="0">
                <a:solidFill>
                  <a:srgbClr val="941651"/>
                </a:solidFill>
              </a:rPr>
              <a:t> </a:t>
            </a:r>
            <a:r>
              <a:rPr lang="en-US" sz="2000" dirty="0"/>
              <a:t>CPUs &amp; </a:t>
            </a:r>
            <a:r>
              <a:rPr lang="en-US" sz="2000" dirty="0">
                <a:solidFill>
                  <a:srgbClr val="941651"/>
                </a:solidFill>
              </a:rPr>
              <a:t>Volta100</a:t>
            </a:r>
            <a:r>
              <a:rPr lang="en-US" sz="2000" dirty="0"/>
              <a:t> GPU.</a:t>
            </a:r>
          </a:p>
          <a:p>
            <a:pPr marL="738170" lvl="1">
              <a:buClr>
                <a:srgbClr val="005493"/>
              </a:buClr>
              <a:buSzPct val="114000"/>
              <a:buFont typeface="Courier New" panose="02070309020205020404" pitchFamily="49" charset="0"/>
              <a:buChar char="o"/>
            </a:pPr>
            <a:r>
              <a:rPr lang="en-US" sz="1800" dirty="0"/>
              <a:t>320 GB Host Memory. 32 GB Device Memory.</a:t>
            </a:r>
          </a:p>
          <a:p>
            <a:pPr marL="738170" lvl="1">
              <a:buClr>
                <a:srgbClr val="005493"/>
              </a:buClr>
              <a:buSzPct val="114000"/>
              <a:buFont typeface="Courier New" panose="02070309020205020404" pitchFamily="49" charset="0"/>
              <a:buChar char="o"/>
            </a:pPr>
            <a:r>
              <a:rPr lang="en-US" sz="1800" dirty="0"/>
              <a:t>CPU-GPU bandwidth: ~60GB/s</a:t>
            </a:r>
          </a:p>
          <a:p>
            <a:pPr marL="285744">
              <a:buClr>
                <a:srgbClr val="005493"/>
              </a:buClr>
              <a:buSzPct val="114000"/>
              <a:buFont typeface="Courier New" panose="02070309020205020404" pitchFamily="49" charset="0"/>
              <a:buChar char="o"/>
            </a:pPr>
            <a:r>
              <a:rPr lang="en-US" sz="2000" dirty="0" err="1">
                <a:solidFill>
                  <a:schemeClr val="tx1"/>
                </a:solidFill>
              </a:rPr>
              <a:t>PGAbB</a:t>
            </a:r>
            <a:r>
              <a:rPr lang="en-US" sz="2000" dirty="0">
                <a:solidFill>
                  <a:schemeClr val="tx1"/>
                </a:solidFill>
              </a:rPr>
              <a:t>: </a:t>
            </a:r>
            <a:r>
              <a:rPr lang="en-US" sz="2000" dirty="0" err="1">
                <a:solidFill>
                  <a:schemeClr val="tx1"/>
                </a:solidFill>
              </a:rPr>
              <a:t>Kokkos</a:t>
            </a:r>
            <a:r>
              <a:rPr lang="en-US" sz="2000" dirty="0">
                <a:solidFill>
                  <a:schemeClr val="tx1"/>
                </a:solidFill>
              </a:rPr>
              <a:t> at the backend with OpenMP (Host) and </a:t>
            </a:r>
            <a:r>
              <a:rPr lang="en-US" sz="2000" dirty="0" err="1">
                <a:solidFill>
                  <a:schemeClr val="tx1"/>
                </a:solidFill>
              </a:rPr>
              <a:t>Cuda</a:t>
            </a:r>
            <a:r>
              <a:rPr lang="en-US" sz="2000" dirty="0">
                <a:solidFill>
                  <a:schemeClr val="tx1"/>
                </a:solidFill>
              </a:rPr>
              <a:t> (Device)</a:t>
            </a:r>
            <a:endParaRPr lang="en-US" sz="2400" dirty="0">
              <a:latin typeface="PT Serif" panose="020A0603040505020204" pitchFamily="18" charset="77"/>
            </a:endParaRPr>
          </a:p>
          <a:p>
            <a:endParaRPr lang="en-US" sz="2400" dirty="0"/>
          </a:p>
        </p:txBody>
      </p:sp>
    </p:spTree>
    <p:extLst>
      <p:ext uri="{BB962C8B-B14F-4D97-AF65-F5344CB8AC3E}">
        <p14:creationId xmlns:p14="http://schemas.microsoft.com/office/powerpoint/2010/main" val="2297217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chemeClr val="bg1">
                    <a:lumMod val="75000"/>
                  </a:schemeClr>
                </a:solidFill>
              </a:rPr>
              <a:t>Current Landscape of “Graph World”</a:t>
            </a:r>
          </a:p>
          <a:p>
            <a:r>
              <a:rPr lang="en-US" sz="2200" dirty="0">
                <a:solidFill>
                  <a:schemeClr val="bg1">
                    <a:lumMod val="75000"/>
                  </a:schemeClr>
                </a:solidFill>
              </a:rPr>
              <a:t>Few Examples of HPC Graph Analytics </a:t>
            </a:r>
          </a:p>
          <a:p>
            <a:pPr lvl="1"/>
            <a:r>
              <a:rPr lang="en-US" sz="2000" dirty="0">
                <a:solidFill>
                  <a:schemeClr val="bg1">
                    <a:lumMod val="75000"/>
                  </a:schemeClr>
                </a:solidFill>
              </a:rPr>
              <a:t>HPC Graph Analytics - Tips/Tricks</a:t>
            </a:r>
          </a:p>
          <a:p>
            <a:pPr lvl="1"/>
            <a:r>
              <a:rPr lang="en-US" sz="2000" dirty="0">
                <a:solidFill>
                  <a:schemeClr val="bg1">
                    <a:lumMod val="75000"/>
                  </a:schemeClr>
                </a:solidFill>
              </a:rPr>
              <a:t>Faster centrality computations</a:t>
            </a:r>
          </a:p>
          <a:p>
            <a:pPr lvl="2"/>
            <a:r>
              <a:rPr lang="en-US" sz="1800" dirty="0">
                <a:solidFill>
                  <a:schemeClr val="bg1">
                    <a:lumMod val="75000"/>
                  </a:schemeClr>
                </a:solidFill>
              </a:rPr>
              <a:t>Graph manipulations for fast centrality </a:t>
            </a:r>
            <a:r>
              <a:rPr lang="en-US" sz="1100" dirty="0">
                <a:solidFill>
                  <a:srgbClr val="A3A3A3"/>
                </a:solidFill>
              </a:rPr>
              <a:t>[SDM’13, TKDD’17]</a:t>
            </a:r>
          </a:p>
          <a:p>
            <a:pPr lvl="2"/>
            <a:r>
              <a:rPr lang="en-US" sz="1800" dirty="0">
                <a:solidFill>
                  <a:schemeClr val="bg1">
                    <a:lumMod val="75000"/>
                  </a:schemeClr>
                </a:solidFill>
              </a:rPr>
              <a:t>Faster centrality computations on GPU </a:t>
            </a:r>
            <a:r>
              <a:rPr lang="en-US" sz="1100" dirty="0">
                <a:solidFill>
                  <a:srgbClr val="A3A3A3"/>
                </a:solidFill>
              </a:rPr>
              <a:t>[GPGPU’13]</a:t>
            </a:r>
          </a:p>
          <a:p>
            <a:pPr lvl="2"/>
            <a:r>
              <a:rPr lang="en-US" sz="1800" dirty="0">
                <a:solidFill>
                  <a:schemeClr val="bg1">
                    <a:lumMod val="75000"/>
                  </a:schemeClr>
                </a:solidFill>
              </a:rPr>
              <a:t>Vectorized centrality computations</a:t>
            </a:r>
            <a:r>
              <a:rPr lang="en-US" sz="1800" dirty="0">
                <a:solidFill>
                  <a:srgbClr val="941651"/>
                </a:solidFill>
              </a:rPr>
              <a:t>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bg1">
                    <a:lumMod val="75000"/>
                  </a:schemeClr>
                </a:solidFill>
              </a:rPr>
              <a:t>A Middle Ground: Task-based Execution on Heterogeneous Environments</a:t>
            </a:r>
          </a:p>
          <a:p>
            <a:pPr lvl="2"/>
            <a:r>
              <a:rPr lang="en-US" sz="1800" dirty="0">
                <a:solidFill>
                  <a:schemeClr val="bg1">
                    <a:lumMod val="75000"/>
                  </a:schemeClr>
                </a:solidFill>
              </a:rPr>
              <a:t>Parallel Graph Algorithms by Blocks (</a:t>
            </a:r>
            <a:r>
              <a:rPr lang="en-US" sz="1800" dirty="0" err="1">
                <a:solidFill>
                  <a:schemeClr val="bg1">
                    <a:lumMod val="75000"/>
                  </a:schemeClr>
                </a:solidFill>
              </a:rPr>
              <a:t>PGAbB</a:t>
            </a:r>
            <a:r>
              <a:rPr lang="en-US" sz="1800" dirty="0">
                <a:solidFill>
                  <a:schemeClr val="bg1">
                    <a:lumMod val="75000"/>
                  </a:schemeClr>
                </a:solidFill>
              </a:rPr>
              <a:t>) </a:t>
            </a:r>
            <a:r>
              <a:rPr lang="en-US" sz="1100" dirty="0">
                <a:solidFill>
                  <a:srgbClr val="A3A3A3"/>
                </a:solidFill>
              </a:rPr>
              <a:t>[HPEC’19,TPDS'22,underreview]</a:t>
            </a:r>
          </a:p>
          <a:p>
            <a:r>
              <a:rPr lang="en-US" sz="2200" dirty="0">
                <a:solidFill>
                  <a:srgbClr val="94165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36</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106659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95CB-28B1-BB47-1E84-29EEFEE86916}"/>
              </a:ext>
            </a:extLst>
          </p:cNvPr>
          <p:cNvSpPr>
            <a:spLocks noGrp="1"/>
          </p:cNvSpPr>
          <p:nvPr>
            <p:ph type="title"/>
          </p:nvPr>
        </p:nvSpPr>
        <p:spPr/>
        <p:txBody>
          <a:bodyPr/>
          <a:lstStyle/>
          <a:p>
            <a:r>
              <a:rPr lang="en-US" dirty="0"/>
              <a:t>Graph Databases</a:t>
            </a:r>
          </a:p>
        </p:txBody>
      </p:sp>
      <p:sp>
        <p:nvSpPr>
          <p:cNvPr id="3" name="Content Placeholder 2">
            <a:extLst>
              <a:ext uri="{FF2B5EF4-FFF2-40B4-BE49-F238E27FC236}">
                <a16:creationId xmlns:a16="http://schemas.microsoft.com/office/drawing/2014/main" id="{3A2392AE-38D7-C7F6-E4B8-DA7EC0AD5D6D}"/>
              </a:ext>
            </a:extLst>
          </p:cNvPr>
          <p:cNvSpPr>
            <a:spLocks noGrp="1"/>
          </p:cNvSpPr>
          <p:nvPr>
            <p:ph idx="1"/>
          </p:nvPr>
        </p:nvSpPr>
        <p:spPr>
          <a:xfrm>
            <a:off x="623084" y="971040"/>
            <a:ext cx="10972800" cy="646477"/>
          </a:xfrm>
        </p:spPr>
        <p:txBody>
          <a:bodyPr/>
          <a:lstStyle/>
          <a:p>
            <a:pPr marL="0" indent="0">
              <a:buNone/>
            </a:pPr>
            <a:r>
              <a:rPr lang="en-US" dirty="0"/>
              <a:t>Two camps</a:t>
            </a:r>
          </a:p>
        </p:txBody>
      </p:sp>
      <p:sp>
        <p:nvSpPr>
          <p:cNvPr id="4" name="Date Placeholder 3">
            <a:extLst>
              <a:ext uri="{FF2B5EF4-FFF2-40B4-BE49-F238E27FC236}">
                <a16:creationId xmlns:a16="http://schemas.microsoft.com/office/drawing/2014/main" id="{34E9F3CC-0090-D2F8-1962-AA9437249668}"/>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E2B63B64-7872-0039-9E5E-2C532C160817}"/>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41FD5CB7-928B-2588-956C-A507C18E7359}"/>
              </a:ext>
            </a:extLst>
          </p:cNvPr>
          <p:cNvSpPr>
            <a:spLocks noGrp="1"/>
          </p:cNvSpPr>
          <p:nvPr>
            <p:ph type="sldNum" sz="quarter" idx="12"/>
          </p:nvPr>
        </p:nvSpPr>
        <p:spPr/>
        <p:txBody>
          <a:bodyPr/>
          <a:lstStyle/>
          <a:p>
            <a:fld id="{DF12B90A-6867-3A43-B59B-7A5CDA1F5239}" type="slidenum">
              <a:rPr lang="en-US" smtClean="0"/>
              <a:t>37</a:t>
            </a:fld>
            <a:endParaRPr lang="en-US" dirty="0"/>
          </a:p>
        </p:txBody>
      </p:sp>
      <p:sp>
        <p:nvSpPr>
          <p:cNvPr id="9" name="TextBox 8">
            <a:extLst>
              <a:ext uri="{FF2B5EF4-FFF2-40B4-BE49-F238E27FC236}">
                <a16:creationId xmlns:a16="http://schemas.microsoft.com/office/drawing/2014/main" id="{63B74645-EA80-7EC7-F8B4-BCE10B53A655}"/>
              </a:ext>
            </a:extLst>
          </p:cNvPr>
          <p:cNvSpPr txBox="1"/>
          <p:nvPr/>
        </p:nvSpPr>
        <p:spPr>
          <a:xfrm>
            <a:off x="6209214" y="1512198"/>
            <a:ext cx="6086923" cy="3416320"/>
          </a:xfrm>
          <a:prstGeom prst="rect">
            <a:avLst/>
          </a:prstGeom>
          <a:noFill/>
        </p:spPr>
        <p:txBody>
          <a:bodyPr wrap="none" rtlCol="0">
            <a:spAutoFit/>
          </a:bodyPr>
          <a:lstStyle/>
          <a:p>
            <a:r>
              <a:rPr lang="en-US" sz="2400" b="1" dirty="0">
                <a:solidFill>
                  <a:srgbClr val="005493"/>
                </a:solidFill>
              </a:rPr>
              <a:t>RDF: Resources Description Framework</a:t>
            </a:r>
          </a:p>
          <a:p>
            <a:endParaRPr lang="en-US" sz="2400" dirty="0"/>
          </a:p>
          <a:p>
            <a:r>
              <a:rPr lang="en-US" sz="2400" dirty="0">
                <a:solidFill>
                  <a:srgbClr val="7030A0"/>
                </a:solidFill>
              </a:rPr>
              <a:t>Vertices</a:t>
            </a:r>
          </a:p>
          <a:p>
            <a:r>
              <a:rPr lang="en-US" sz="2400" dirty="0"/>
              <a:t>Resources: URIs</a:t>
            </a:r>
          </a:p>
          <a:p>
            <a:r>
              <a:rPr lang="en-US" sz="2400" dirty="0"/>
              <a:t>Attribute Values: Literals</a:t>
            </a:r>
          </a:p>
          <a:p>
            <a:r>
              <a:rPr lang="en-US" sz="2400" dirty="0">
                <a:solidFill>
                  <a:srgbClr val="7030A0"/>
                </a:solidFill>
              </a:rPr>
              <a:t>Edges</a:t>
            </a:r>
          </a:p>
          <a:p>
            <a:r>
              <a:rPr lang="en-US" sz="2400" dirty="0"/>
              <a:t>Relationships: URIs</a:t>
            </a:r>
          </a:p>
          <a:p>
            <a:endParaRPr lang="en-US" sz="2400" dirty="0"/>
          </a:p>
          <a:p>
            <a:r>
              <a:rPr lang="en-US" sz="2400" dirty="0"/>
              <a:t>RDF Triple: </a:t>
            </a:r>
            <a:r>
              <a:rPr lang="en-US" sz="2400" b="1" dirty="0">
                <a:solidFill>
                  <a:srgbClr val="7030A0"/>
                </a:solidFill>
              </a:rPr>
              <a:t>S</a:t>
            </a:r>
            <a:r>
              <a:rPr lang="en-US" sz="2400" dirty="0"/>
              <a:t>ubject-</a:t>
            </a:r>
            <a:r>
              <a:rPr lang="en-US" sz="2400" b="1" dirty="0">
                <a:solidFill>
                  <a:srgbClr val="7030A0"/>
                </a:solidFill>
              </a:rPr>
              <a:t>P</a:t>
            </a:r>
            <a:r>
              <a:rPr lang="en-US" sz="2400" dirty="0"/>
              <a:t>redicate-</a:t>
            </a:r>
            <a:r>
              <a:rPr lang="en-US" sz="2400" b="1" dirty="0">
                <a:solidFill>
                  <a:srgbClr val="7030A0"/>
                </a:solidFill>
              </a:rPr>
              <a:t>O</a:t>
            </a:r>
            <a:r>
              <a:rPr lang="en-US" sz="2400" dirty="0"/>
              <a:t>bject</a:t>
            </a:r>
          </a:p>
        </p:txBody>
      </p:sp>
      <p:sp>
        <p:nvSpPr>
          <p:cNvPr id="11" name="TextBox 10">
            <a:extLst>
              <a:ext uri="{FF2B5EF4-FFF2-40B4-BE49-F238E27FC236}">
                <a16:creationId xmlns:a16="http://schemas.microsoft.com/office/drawing/2014/main" id="{B318BDEF-491B-07B9-33BC-F5642B1ED271}"/>
              </a:ext>
            </a:extLst>
          </p:cNvPr>
          <p:cNvSpPr txBox="1"/>
          <p:nvPr/>
        </p:nvSpPr>
        <p:spPr>
          <a:xfrm>
            <a:off x="305222" y="1512198"/>
            <a:ext cx="5207304" cy="3416320"/>
          </a:xfrm>
          <a:prstGeom prst="rect">
            <a:avLst/>
          </a:prstGeom>
          <a:noFill/>
        </p:spPr>
        <p:txBody>
          <a:bodyPr wrap="square" rtlCol="0">
            <a:spAutoFit/>
          </a:bodyPr>
          <a:lstStyle/>
          <a:p>
            <a:r>
              <a:rPr lang="en-US" sz="2400" b="1" dirty="0">
                <a:solidFill>
                  <a:srgbClr val="005493"/>
                </a:solidFill>
              </a:rPr>
              <a:t>LPG: Labeled Property Graphs</a:t>
            </a:r>
          </a:p>
          <a:p>
            <a:endParaRPr lang="en-US" sz="2400" dirty="0"/>
          </a:p>
          <a:p>
            <a:r>
              <a:rPr lang="en-US" sz="2400" dirty="0">
                <a:solidFill>
                  <a:srgbClr val="7030A0"/>
                </a:solidFill>
              </a:rPr>
              <a:t>Vertices</a:t>
            </a:r>
          </a:p>
          <a:p>
            <a:r>
              <a:rPr lang="en-US" sz="2400" dirty="0"/>
              <a:t>Nodes: Label/ID + </a:t>
            </a:r>
            <a:r>
              <a:rPr lang="en-US" sz="2400" i="1" dirty="0"/>
              <a:t>Properties</a:t>
            </a:r>
            <a:r>
              <a:rPr lang="en-US" sz="2400" dirty="0"/>
              <a:t> (set of key-value pairs)</a:t>
            </a:r>
          </a:p>
          <a:p>
            <a:r>
              <a:rPr lang="en-US" sz="2400" dirty="0">
                <a:solidFill>
                  <a:srgbClr val="7030A0"/>
                </a:solidFill>
              </a:rPr>
              <a:t>Edges</a:t>
            </a:r>
          </a:p>
          <a:p>
            <a:r>
              <a:rPr lang="en-US" sz="2400" dirty="0"/>
              <a:t>Relationships: Label/ID + Type + Properties</a:t>
            </a:r>
          </a:p>
          <a:p>
            <a:endParaRPr lang="en-US" sz="2400" dirty="0"/>
          </a:p>
        </p:txBody>
      </p:sp>
      <p:pic>
        <p:nvPicPr>
          <p:cNvPr id="13" name="Picture 12">
            <a:extLst>
              <a:ext uri="{FF2B5EF4-FFF2-40B4-BE49-F238E27FC236}">
                <a16:creationId xmlns:a16="http://schemas.microsoft.com/office/drawing/2014/main" id="{DD44B8CA-9533-9882-030D-AAABE1291F2E}"/>
              </a:ext>
            </a:extLst>
          </p:cNvPr>
          <p:cNvPicPr>
            <a:picLocks noChangeAspect="1"/>
          </p:cNvPicPr>
          <p:nvPr/>
        </p:nvPicPr>
        <p:blipFill>
          <a:blip r:embed="rId3"/>
          <a:stretch>
            <a:fillRect/>
          </a:stretch>
        </p:blipFill>
        <p:spPr>
          <a:xfrm>
            <a:off x="1230716" y="4714336"/>
            <a:ext cx="3606800" cy="1371600"/>
          </a:xfrm>
          <a:prstGeom prst="rect">
            <a:avLst/>
          </a:prstGeom>
        </p:spPr>
      </p:pic>
      <p:pic>
        <p:nvPicPr>
          <p:cNvPr id="14" name="Picture 13">
            <a:extLst>
              <a:ext uri="{FF2B5EF4-FFF2-40B4-BE49-F238E27FC236}">
                <a16:creationId xmlns:a16="http://schemas.microsoft.com/office/drawing/2014/main" id="{36825F70-BEF3-2AA3-030A-3E4D78385D86}"/>
              </a:ext>
            </a:extLst>
          </p:cNvPr>
          <p:cNvPicPr>
            <a:picLocks noChangeAspect="1"/>
          </p:cNvPicPr>
          <p:nvPr/>
        </p:nvPicPr>
        <p:blipFill>
          <a:blip r:embed="rId4"/>
          <a:stretch>
            <a:fillRect/>
          </a:stretch>
        </p:blipFill>
        <p:spPr>
          <a:xfrm>
            <a:off x="7857406" y="4854036"/>
            <a:ext cx="2616200" cy="1092200"/>
          </a:xfrm>
          <a:prstGeom prst="rect">
            <a:avLst/>
          </a:prstGeom>
        </p:spPr>
      </p:pic>
      <p:sp>
        <p:nvSpPr>
          <p:cNvPr id="15" name="Rectangle 14">
            <a:extLst>
              <a:ext uri="{FF2B5EF4-FFF2-40B4-BE49-F238E27FC236}">
                <a16:creationId xmlns:a16="http://schemas.microsoft.com/office/drawing/2014/main" id="{36AB0E48-7898-946C-4279-29C09C1E40DB}"/>
              </a:ext>
            </a:extLst>
          </p:cNvPr>
          <p:cNvSpPr/>
          <p:nvPr/>
        </p:nvSpPr>
        <p:spPr>
          <a:xfrm>
            <a:off x="6501604" y="6105462"/>
            <a:ext cx="5288627" cy="369332"/>
          </a:xfrm>
          <a:prstGeom prst="rect">
            <a:avLst/>
          </a:prstGeom>
        </p:spPr>
        <p:txBody>
          <a:bodyPr wrap="none">
            <a:spAutoFit/>
          </a:bodyPr>
          <a:lstStyle/>
          <a:p>
            <a:r>
              <a:rPr lang="en-US" i="1" dirty="0"/>
              <a:t>There is no internal structure for nodes and edges</a:t>
            </a:r>
          </a:p>
        </p:txBody>
      </p:sp>
    </p:spTree>
    <p:extLst>
      <p:ext uri="{BB962C8B-B14F-4D97-AF65-F5344CB8AC3E}">
        <p14:creationId xmlns:p14="http://schemas.microsoft.com/office/powerpoint/2010/main" val="36633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879F-D55C-0842-A65A-AE680BFBCBD5}"/>
              </a:ext>
            </a:extLst>
          </p:cNvPr>
          <p:cNvSpPr>
            <a:spLocks noGrp="1"/>
          </p:cNvSpPr>
          <p:nvPr>
            <p:ph type="title"/>
          </p:nvPr>
        </p:nvSpPr>
        <p:spPr/>
        <p:txBody>
          <a:bodyPr/>
          <a:lstStyle/>
          <a:p>
            <a:r>
              <a:rPr lang="en-US" dirty="0"/>
              <a:t>Graph interoperability</a:t>
            </a:r>
          </a:p>
        </p:txBody>
      </p:sp>
      <p:sp>
        <p:nvSpPr>
          <p:cNvPr id="3" name="Content Placeholder 2">
            <a:extLst>
              <a:ext uri="{FF2B5EF4-FFF2-40B4-BE49-F238E27FC236}">
                <a16:creationId xmlns:a16="http://schemas.microsoft.com/office/drawing/2014/main" id="{079433D2-7CEF-A243-A7E1-CA52BD015BFC}"/>
              </a:ext>
            </a:extLst>
          </p:cNvPr>
          <p:cNvSpPr>
            <a:spLocks noGrp="1"/>
          </p:cNvSpPr>
          <p:nvPr>
            <p:ph idx="1"/>
          </p:nvPr>
        </p:nvSpPr>
        <p:spPr>
          <a:xfrm>
            <a:off x="609600" y="2446637"/>
            <a:ext cx="11399520" cy="4028079"/>
          </a:xfrm>
        </p:spPr>
        <p:txBody>
          <a:bodyPr/>
          <a:lstStyle/>
          <a:p>
            <a:r>
              <a:rPr lang="en-US" dirty="0"/>
              <a:t>Amazon Neptune</a:t>
            </a:r>
          </a:p>
          <a:p>
            <a:pPr lvl="1"/>
            <a:r>
              <a:rPr lang="en-US" dirty="0"/>
              <a:t>managed, cloud-based graph database service</a:t>
            </a:r>
          </a:p>
          <a:p>
            <a:pPr lvl="1"/>
            <a:r>
              <a:rPr lang="en-US" dirty="0"/>
              <a:t>supports RDF (SPARQL) and LPG (Gremlin &amp; </a:t>
            </a:r>
            <a:r>
              <a:rPr lang="en-US" dirty="0" err="1"/>
              <a:t>openCypher</a:t>
            </a:r>
            <a:r>
              <a:rPr lang="en-US" dirty="0"/>
              <a:t>)</a:t>
            </a:r>
          </a:p>
          <a:p>
            <a:r>
              <a:rPr lang="en-US" dirty="0"/>
              <a:t>User has to choose either RDF or LPG</a:t>
            </a:r>
          </a:p>
          <a:p>
            <a:pPr lvl="1"/>
            <a:r>
              <a:rPr lang="en-US" dirty="0"/>
              <a:t>this choice also determines which query languages are available</a:t>
            </a:r>
          </a:p>
          <a:p>
            <a:pPr lvl="1"/>
            <a:r>
              <a:rPr lang="en-US" dirty="0"/>
              <a:t>the choice is not always easy, and is hard to reverse later</a:t>
            </a:r>
          </a:p>
          <a:p>
            <a:r>
              <a:rPr lang="en-US" dirty="0"/>
              <a:t>RDF vs. LPG</a:t>
            </a:r>
          </a:p>
          <a:p>
            <a:pPr lvl="1"/>
            <a:r>
              <a:rPr lang="en-US" dirty="0"/>
              <a:t>RDF offers a formal model, LPG not so much</a:t>
            </a:r>
          </a:p>
          <a:p>
            <a:pPr lvl="1"/>
            <a:r>
              <a:rPr lang="en-US" dirty="0"/>
              <a:t>RDF is “sometimes seen as academic”, and developers tend to prefer LPG</a:t>
            </a:r>
          </a:p>
          <a:p>
            <a:pPr lvl="1"/>
            <a:r>
              <a:rPr lang="en-US" dirty="0"/>
              <a:t>different strengths and weaknesses</a:t>
            </a:r>
          </a:p>
        </p:txBody>
      </p:sp>
      <p:sp>
        <p:nvSpPr>
          <p:cNvPr id="4" name="Slide Number Placeholder 3">
            <a:extLst>
              <a:ext uri="{FF2B5EF4-FFF2-40B4-BE49-F238E27FC236}">
                <a16:creationId xmlns:a16="http://schemas.microsoft.com/office/drawing/2014/main" id="{997D5488-738B-7A6B-8E27-729535CBE8D7}"/>
              </a:ext>
            </a:extLst>
          </p:cNvPr>
          <p:cNvSpPr>
            <a:spLocks noGrp="1"/>
          </p:cNvSpPr>
          <p:nvPr>
            <p:ph type="sldNum" sz="quarter" idx="12"/>
          </p:nvPr>
        </p:nvSpPr>
        <p:spPr/>
        <p:txBody>
          <a:bodyPr/>
          <a:lstStyle/>
          <a:p>
            <a:fld id="{F44216FD-6AB8-4CAA-AE87-D3440EC6B7F7}" type="slidenum">
              <a:rPr lang="en-US" smtClean="0"/>
              <a:pPr/>
              <a:t>38</a:t>
            </a:fld>
            <a:endParaRPr lang="en-US"/>
          </a:p>
        </p:txBody>
      </p:sp>
      <p:pic>
        <p:nvPicPr>
          <p:cNvPr id="5" name="Picture 4">
            <a:extLst>
              <a:ext uri="{FF2B5EF4-FFF2-40B4-BE49-F238E27FC236}">
                <a16:creationId xmlns:a16="http://schemas.microsoft.com/office/drawing/2014/main" id="{64E7D68A-3D7C-817A-76D5-7D858630F9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34128" y="922007"/>
            <a:ext cx="5651095" cy="1950896"/>
          </a:xfrm>
          <a:prstGeom prst="rect">
            <a:avLst/>
          </a:prstGeom>
        </p:spPr>
      </p:pic>
      <p:sp>
        <p:nvSpPr>
          <p:cNvPr id="6" name="Date Placeholder 5">
            <a:extLst>
              <a:ext uri="{FF2B5EF4-FFF2-40B4-BE49-F238E27FC236}">
                <a16:creationId xmlns:a16="http://schemas.microsoft.com/office/drawing/2014/main" id="{FE2CD883-9890-C5A6-C900-C3C526BF478D}"/>
              </a:ext>
            </a:extLst>
          </p:cNvPr>
          <p:cNvSpPr>
            <a:spLocks noGrp="1"/>
          </p:cNvSpPr>
          <p:nvPr>
            <p:ph type="dt" sz="half" idx="10"/>
          </p:nvPr>
        </p:nvSpPr>
        <p:spPr/>
        <p:txBody>
          <a:bodyPr/>
          <a:lstStyle/>
          <a:p>
            <a:pPr>
              <a:defRPr/>
            </a:pPr>
            <a:r>
              <a:rPr lang="en-US"/>
              <a:t>12 Sep 2022 @ PPAM 2022</a:t>
            </a:r>
            <a:endParaRPr lang="en-US" dirty="0"/>
          </a:p>
        </p:txBody>
      </p:sp>
      <p:sp>
        <p:nvSpPr>
          <p:cNvPr id="7" name="Footer Placeholder 6">
            <a:extLst>
              <a:ext uri="{FF2B5EF4-FFF2-40B4-BE49-F238E27FC236}">
                <a16:creationId xmlns:a16="http://schemas.microsoft.com/office/drawing/2014/main" id="{2CC76306-4FF6-CFA1-A76E-E42FB0C876D1}"/>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3433817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D11C-06F5-8C4C-B1A8-44954463D324}"/>
              </a:ext>
            </a:extLst>
          </p:cNvPr>
          <p:cNvSpPr>
            <a:spLocks noGrp="1"/>
          </p:cNvSpPr>
          <p:nvPr>
            <p:ph type="title"/>
          </p:nvPr>
        </p:nvSpPr>
        <p:spPr/>
        <p:txBody>
          <a:bodyPr/>
          <a:lstStyle/>
          <a:p>
            <a:r>
              <a:rPr lang="en-US" dirty="0"/>
              <a:t>Graph interoperability</a:t>
            </a:r>
          </a:p>
        </p:txBody>
      </p:sp>
      <p:sp>
        <p:nvSpPr>
          <p:cNvPr id="3" name="Content Placeholder 2">
            <a:extLst>
              <a:ext uri="{FF2B5EF4-FFF2-40B4-BE49-F238E27FC236}">
                <a16:creationId xmlns:a16="http://schemas.microsoft.com/office/drawing/2014/main" id="{EE49D0FB-1490-6741-B2B1-77639B1D0AE5}"/>
              </a:ext>
            </a:extLst>
          </p:cNvPr>
          <p:cNvSpPr>
            <a:spLocks noGrp="1"/>
          </p:cNvSpPr>
          <p:nvPr>
            <p:ph idx="1"/>
          </p:nvPr>
        </p:nvSpPr>
        <p:spPr/>
        <p:txBody>
          <a:bodyPr/>
          <a:lstStyle/>
          <a:p>
            <a:r>
              <a:rPr lang="en-US" dirty="0"/>
              <a:t>What if we did not have to choose between RDF and LPG? </a:t>
            </a:r>
            <a:endParaRPr lang="en-US" dirty="0">
              <a:solidFill>
                <a:schemeClr val="bg1">
                  <a:lumMod val="50000"/>
                </a:schemeClr>
              </a:solidFill>
            </a:endParaRPr>
          </a:p>
          <a:p>
            <a:r>
              <a:rPr lang="en-US" dirty="0"/>
              <a:t>What if we could use Gremlin over RDF, or SPARQL over LPG?</a:t>
            </a:r>
          </a:p>
          <a:p>
            <a:r>
              <a:rPr lang="en-US" dirty="0"/>
              <a:t>Interoperability: single graph (meta)model, free use of any query language</a:t>
            </a:r>
          </a:p>
          <a:p>
            <a:pPr lvl="1"/>
            <a:r>
              <a:rPr lang="en-US" dirty="0"/>
              <a:t>we are not interested in “qualified” interoperability where one metamodel is </a:t>
            </a:r>
            <a:r>
              <a:rPr lang="en-US" sz="2400" i="1" dirty="0"/>
              <a:t>implemented</a:t>
            </a:r>
            <a:r>
              <a:rPr lang="en-US" dirty="0"/>
              <a:t> using the other</a:t>
            </a:r>
          </a:p>
          <a:p>
            <a:r>
              <a:rPr lang="en-US" dirty="0"/>
              <a:t>RDF-star is a step towards having LPG features in RDF</a:t>
            </a:r>
          </a:p>
          <a:p>
            <a:endParaRPr lang="en-US" dirty="0"/>
          </a:p>
          <a:p>
            <a:r>
              <a:rPr lang="en-US" dirty="0">
                <a:solidFill>
                  <a:srgbClr val="7030A0"/>
                </a:solidFill>
              </a:rPr>
              <a:t>1G model (“one graph to rule them all”) </a:t>
            </a:r>
          </a:p>
          <a:p>
            <a:pPr lvl="1"/>
            <a:r>
              <a:rPr lang="en-US" dirty="0">
                <a:solidFill>
                  <a:schemeClr val="bg1">
                    <a:lumMod val="50000"/>
                  </a:schemeClr>
                </a:solidFill>
              </a:rPr>
              <a:t>"Graph? Yes! Which one? Help!", O. </a:t>
            </a:r>
            <a:r>
              <a:rPr lang="en-US" dirty="0" err="1">
                <a:solidFill>
                  <a:schemeClr val="bg1">
                    <a:lumMod val="50000"/>
                  </a:schemeClr>
                </a:solidFill>
              </a:rPr>
              <a:t>Lassila</a:t>
            </a:r>
            <a:r>
              <a:rPr lang="en-US" dirty="0">
                <a:solidFill>
                  <a:schemeClr val="bg1">
                    <a:lumMod val="50000"/>
                  </a:schemeClr>
                </a:solidFill>
              </a:rPr>
              <a:t>, M. Schmidt, B. </a:t>
            </a:r>
            <a:r>
              <a:rPr lang="en-US" dirty="0" err="1">
                <a:solidFill>
                  <a:schemeClr val="bg1">
                    <a:lumMod val="50000"/>
                  </a:schemeClr>
                </a:solidFill>
              </a:rPr>
              <a:t>Bebee</a:t>
            </a:r>
            <a:r>
              <a:rPr lang="en-US" dirty="0">
                <a:solidFill>
                  <a:schemeClr val="bg1">
                    <a:lumMod val="50000"/>
                  </a:schemeClr>
                </a:solidFill>
              </a:rPr>
              <a:t>, D. </a:t>
            </a:r>
            <a:r>
              <a:rPr lang="en-US" dirty="0" err="1">
                <a:solidFill>
                  <a:schemeClr val="bg1">
                    <a:lumMod val="50000"/>
                  </a:schemeClr>
                </a:solidFill>
              </a:rPr>
              <a:t>Bechberger</a:t>
            </a:r>
            <a:r>
              <a:rPr lang="en-US" dirty="0">
                <a:solidFill>
                  <a:schemeClr val="bg1">
                    <a:lumMod val="50000"/>
                  </a:schemeClr>
                </a:solidFill>
              </a:rPr>
              <a:t>, W. </a:t>
            </a:r>
            <a:r>
              <a:rPr lang="en-US" dirty="0" err="1">
                <a:solidFill>
                  <a:schemeClr val="bg1">
                    <a:lumMod val="50000"/>
                  </a:schemeClr>
                </a:solidFill>
              </a:rPr>
              <a:t>Broekema</a:t>
            </a:r>
            <a:r>
              <a:rPr lang="en-US" dirty="0">
                <a:solidFill>
                  <a:schemeClr val="bg1">
                    <a:lumMod val="50000"/>
                  </a:schemeClr>
                </a:solidFill>
              </a:rPr>
              <a:t>, A. Khandelwal, K. Lawrence, R. Sharda, B. Thompson, arXiv:2110.13348v1, 2021.</a:t>
            </a:r>
          </a:p>
          <a:p>
            <a:endParaRPr lang="en-US" dirty="0"/>
          </a:p>
          <a:p>
            <a:endParaRPr lang="en-US" dirty="0"/>
          </a:p>
        </p:txBody>
      </p:sp>
      <p:sp>
        <p:nvSpPr>
          <p:cNvPr id="4" name="Slide Number Placeholder 3">
            <a:extLst>
              <a:ext uri="{FF2B5EF4-FFF2-40B4-BE49-F238E27FC236}">
                <a16:creationId xmlns:a16="http://schemas.microsoft.com/office/drawing/2014/main" id="{38FC0FC4-7594-1B85-EC9A-78DA624FB169}"/>
              </a:ext>
            </a:extLst>
          </p:cNvPr>
          <p:cNvSpPr>
            <a:spLocks noGrp="1"/>
          </p:cNvSpPr>
          <p:nvPr>
            <p:ph type="sldNum" sz="quarter" idx="12"/>
          </p:nvPr>
        </p:nvSpPr>
        <p:spPr/>
        <p:txBody>
          <a:bodyPr/>
          <a:lstStyle/>
          <a:p>
            <a:fld id="{F44216FD-6AB8-4CAA-AE87-D3440EC6B7F7}" type="slidenum">
              <a:rPr lang="en-US" smtClean="0"/>
              <a:pPr/>
              <a:t>39</a:t>
            </a:fld>
            <a:endParaRPr lang="en-US"/>
          </a:p>
        </p:txBody>
      </p:sp>
      <p:sp>
        <p:nvSpPr>
          <p:cNvPr id="5" name="Date Placeholder 4">
            <a:extLst>
              <a:ext uri="{FF2B5EF4-FFF2-40B4-BE49-F238E27FC236}">
                <a16:creationId xmlns:a16="http://schemas.microsoft.com/office/drawing/2014/main" id="{B967D1F7-3D8E-C360-5171-63A5048AB83D}"/>
              </a:ext>
            </a:extLst>
          </p:cNvPr>
          <p:cNvSpPr>
            <a:spLocks noGrp="1"/>
          </p:cNvSpPr>
          <p:nvPr>
            <p:ph type="dt" sz="half" idx="10"/>
          </p:nvPr>
        </p:nvSpPr>
        <p:spPr/>
        <p:txBody>
          <a:bodyPr/>
          <a:lstStyle/>
          <a:p>
            <a:pPr>
              <a:defRPr/>
            </a:pPr>
            <a:r>
              <a:rPr lang="en-US"/>
              <a:t>12 Sep 2022 @ PPAM 2022</a:t>
            </a:r>
            <a:endParaRPr lang="en-US" dirty="0"/>
          </a:p>
        </p:txBody>
      </p:sp>
      <p:sp>
        <p:nvSpPr>
          <p:cNvPr id="6" name="Footer Placeholder 5">
            <a:extLst>
              <a:ext uri="{FF2B5EF4-FFF2-40B4-BE49-F238E27FC236}">
                <a16:creationId xmlns:a16="http://schemas.microsoft.com/office/drawing/2014/main" id="{94E6492D-A03B-BED3-1C03-11322CA6DCDE}"/>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38613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13B258-0D0C-5B44-9EA3-41087A6F11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1474" y="878187"/>
            <a:ext cx="9731218" cy="5613688"/>
          </a:xfrm>
          <a:prstGeom prst="rect">
            <a:avLst/>
          </a:prstGeom>
        </p:spPr>
      </p:pic>
      <p:sp>
        <p:nvSpPr>
          <p:cNvPr id="373" name="Parallelism &amp; power"/>
          <p:cNvSpPr txBox="1">
            <a:spLocks noGrp="1"/>
          </p:cNvSpPr>
          <p:nvPr>
            <p:ph type="title"/>
          </p:nvPr>
        </p:nvSpPr>
        <p:spPr>
          <a:xfrm>
            <a:off x="609600" y="110761"/>
            <a:ext cx="11495314" cy="646477"/>
          </a:xfrm>
          <a:prstGeom prst="rect">
            <a:avLst/>
          </a:prstGeom>
        </p:spPr>
        <p:txBody>
          <a:bodyPr/>
          <a:lstStyle/>
          <a:p>
            <a:r>
              <a:rPr lang="en-US" dirty="0"/>
              <a:t>Why HPC - Hardware Motivation: 50 Years of Microprocessors</a:t>
            </a:r>
            <a:endParaRPr dirty="0"/>
          </a:p>
        </p:txBody>
      </p:sp>
      <p:sp>
        <p:nvSpPr>
          <p:cNvPr id="2" name="Date Placeholder 1">
            <a:extLst>
              <a:ext uri="{FF2B5EF4-FFF2-40B4-BE49-F238E27FC236}">
                <a16:creationId xmlns:a16="http://schemas.microsoft.com/office/drawing/2014/main" id="{F40763EB-3010-BB4A-97A9-F9131589B3B2}"/>
              </a:ext>
            </a:extLst>
          </p:cNvPr>
          <p:cNvSpPr>
            <a:spLocks noGrp="1"/>
          </p:cNvSpPr>
          <p:nvPr>
            <p:ph type="dt" sz="half" idx="10"/>
          </p:nvPr>
        </p:nvSpPr>
        <p:spPr/>
        <p:txBody>
          <a:bodyPr/>
          <a:lstStyle/>
          <a:p>
            <a:r>
              <a:rPr lang="en-US"/>
              <a:t>12 Sep 2022 @ PPAM 2022</a:t>
            </a:r>
            <a:endParaRPr lang="en-US" dirty="0"/>
          </a:p>
        </p:txBody>
      </p:sp>
      <p:sp>
        <p:nvSpPr>
          <p:cNvPr id="3" name="Footer Placeholder 2">
            <a:extLst>
              <a:ext uri="{FF2B5EF4-FFF2-40B4-BE49-F238E27FC236}">
                <a16:creationId xmlns:a16="http://schemas.microsoft.com/office/drawing/2014/main" id="{E65F932C-4AE2-AB44-B7FC-24B2181A8E72}"/>
              </a:ext>
            </a:extLst>
          </p:cNvPr>
          <p:cNvSpPr>
            <a:spLocks noGrp="1"/>
          </p:cNvSpPr>
          <p:nvPr>
            <p:ph type="ftr" sz="quarter" idx="11"/>
          </p:nvPr>
        </p:nvSpPr>
        <p:spPr/>
        <p:txBody>
          <a:bodyPr/>
          <a:lstStyle/>
          <a:p>
            <a:r>
              <a:rPr lang="en-US"/>
              <a:t>Çatalyürek "Bringing HPC Graph Analytics to Modern Graph Databases"</a:t>
            </a:r>
          </a:p>
        </p:txBody>
      </p:sp>
      <p:sp>
        <p:nvSpPr>
          <p:cNvPr id="4" name="Slide Number Placeholder 3">
            <a:extLst>
              <a:ext uri="{FF2B5EF4-FFF2-40B4-BE49-F238E27FC236}">
                <a16:creationId xmlns:a16="http://schemas.microsoft.com/office/drawing/2014/main" id="{7A7293BD-EDF7-444D-A515-02EB2518EBED}"/>
              </a:ext>
            </a:extLst>
          </p:cNvPr>
          <p:cNvSpPr>
            <a:spLocks noGrp="1"/>
          </p:cNvSpPr>
          <p:nvPr>
            <p:ph type="sldNum" sz="quarter" idx="12"/>
          </p:nvPr>
        </p:nvSpPr>
        <p:spPr/>
        <p:txBody>
          <a:bodyPr/>
          <a:lstStyle/>
          <a:p>
            <a:fld id="{00000000-1234-1234-1234-123412341234}" type="slidenum">
              <a:rPr lang="en-GB" sz="1300" smtClean="0"/>
              <a:pPr/>
              <a:t>4</a:t>
            </a:fld>
            <a:endParaRPr lang="en-GB" sz="1300" dirty="0"/>
          </a:p>
        </p:txBody>
      </p:sp>
      <p:sp>
        <p:nvSpPr>
          <p:cNvPr id="10" name="TextBox 9">
            <a:extLst>
              <a:ext uri="{FF2B5EF4-FFF2-40B4-BE49-F238E27FC236}">
                <a16:creationId xmlns:a16="http://schemas.microsoft.com/office/drawing/2014/main" id="{D69E3580-3DF0-A141-BB46-89B8C77AD6A0}"/>
              </a:ext>
            </a:extLst>
          </p:cNvPr>
          <p:cNvSpPr txBox="1"/>
          <p:nvPr/>
        </p:nvSpPr>
        <p:spPr>
          <a:xfrm>
            <a:off x="7786832" y="6297432"/>
            <a:ext cx="4439036" cy="307777"/>
          </a:xfrm>
          <a:prstGeom prst="rect">
            <a:avLst/>
          </a:prstGeom>
          <a:noFill/>
        </p:spPr>
        <p:txBody>
          <a:bodyPr wrap="none" rtlCol="0">
            <a:spAutoFit/>
          </a:bodyPr>
          <a:lstStyle/>
          <a:p>
            <a:r>
              <a:rPr lang="en-US" sz="1400" dirty="0">
                <a:solidFill>
                  <a:schemeClr val="bg1">
                    <a:lumMod val="50000"/>
                  </a:schemeClr>
                </a:solidFill>
                <a:hlinkClick r:id="rId3"/>
              </a:rPr>
              <a:t>https://</a:t>
            </a:r>
            <a:r>
              <a:rPr lang="en-US" sz="1400" dirty="0" err="1">
                <a:solidFill>
                  <a:schemeClr val="bg1">
                    <a:lumMod val="50000"/>
                  </a:schemeClr>
                </a:solidFill>
                <a:hlinkClick r:id="rId3"/>
              </a:rPr>
              <a:t>github.com</a:t>
            </a:r>
            <a:r>
              <a:rPr lang="en-US" sz="1400" dirty="0">
                <a:solidFill>
                  <a:schemeClr val="bg1">
                    <a:lumMod val="50000"/>
                  </a:schemeClr>
                </a:solidFill>
                <a:hlinkClick r:id="rId3"/>
              </a:rPr>
              <a:t>/</a:t>
            </a:r>
            <a:r>
              <a:rPr lang="en-US" sz="1400" dirty="0" err="1">
                <a:solidFill>
                  <a:schemeClr val="bg1">
                    <a:lumMod val="50000"/>
                  </a:schemeClr>
                </a:solidFill>
                <a:hlinkClick r:id="rId3"/>
              </a:rPr>
              <a:t>karlrupp</a:t>
            </a:r>
            <a:r>
              <a:rPr lang="en-US" sz="1400" dirty="0">
                <a:solidFill>
                  <a:schemeClr val="bg1">
                    <a:lumMod val="50000"/>
                  </a:schemeClr>
                </a:solidFill>
                <a:hlinkClick r:id="rId3"/>
              </a:rPr>
              <a:t>/microprocessor-trend-data</a:t>
            </a:r>
            <a:endParaRPr lang="en-US" sz="1400" dirty="0">
              <a:solidFill>
                <a:schemeClr val="bg1">
                  <a:lumMod val="50000"/>
                </a:schemeClr>
              </a:solidFill>
            </a:endParaRPr>
          </a:p>
        </p:txBody>
      </p:sp>
    </p:spTree>
    <p:extLst>
      <p:ext uri="{BB962C8B-B14F-4D97-AF65-F5344CB8AC3E}">
        <p14:creationId xmlns:p14="http://schemas.microsoft.com/office/powerpoint/2010/main" val="4055324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CE46-2516-E348-B5D1-CA4F9DF253E4}"/>
              </a:ext>
            </a:extLst>
          </p:cNvPr>
          <p:cNvSpPr>
            <a:spLocks noGrp="1"/>
          </p:cNvSpPr>
          <p:nvPr>
            <p:ph type="title"/>
          </p:nvPr>
        </p:nvSpPr>
        <p:spPr/>
        <p:txBody>
          <a:bodyPr/>
          <a:lstStyle/>
          <a:p>
            <a:r>
              <a:rPr lang="en-US" dirty="0"/>
              <a:t>Interoperability challenges</a:t>
            </a:r>
          </a:p>
        </p:txBody>
      </p:sp>
      <p:sp>
        <p:nvSpPr>
          <p:cNvPr id="3" name="Content Placeholder 2">
            <a:extLst>
              <a:ext uri="{FF2B5EF4-FFF2-40B4-BE49-F238E27FC236}">
                <a16:creationId xmlns:a16="http://schemas.microsoft.com/office/drawing/2014/main" id="{D53925A5-0D69-384E-80C7-EF7CC6D93EB7}"/>
              </a:ext>
            </a:extLst>
          </p:cNvPr>
          <p:cNvSpPr>
            <a:spLocks noGrp="1"/>
          </p:cNvSpPr>
          <p:nvPr>
            <p:ph idx="1"/>
          </p:nvPr>
        </p:nvSpPr>
        <p:spPr/>
        <p:txBody>
          <a:bodyPr/>
          <a:lstStyle/>
          <a:p>
            <a:r>
              <a:rPr lang="en-US" dirty="0"/>
              <a:t>Edge properties, multiple edge instances, reification</a:t>
            </a:r>
          </a:p>
          <a:p>
            <a:r>
              <a:rPr lang="en-US" dirty="0"/>
              <a:t>Triples vs. graph abstraction</a:t>
            </a:r>
          </a:p>
          <a:p>
            <a:r>
              <a:rPr lang="en-US" dirty="0"/>
              <a:t>Datatype alignment</a:t>
            </a:r>
          </a:p>
          <a:p>
            <a:r>
              <a:rPr lang="en-US" dirty="0"/>
              <a:t>Graph partitioning</a:t>
            </a:r>
          </a:p>
          <a:p>
            <a:r>
              <a:rPr lang="en-US" dirty="0"/>
              <a:t>Graph merging, external identifiers</a:t>
            </a:r>
          </a:p>
          <a:p>
            <a:r>
              <a:rPr lang="en-US" dirty="0"/>
              <a:t>Lack of formal foundation</a:t>
            </a:r>
          </a:p>
          <a:p>
            <a:r>
              <a:rPr lang="en-US" dirty="0"/>
              <a:t>Update query semantics</a:t>
            </a:r>
          </a:p>
        </p:txBody>
      </p:sp>
      <p:sp>
        <p:nvSpPr>
          <p:cNvPr id="5" name="Slide Number Placeholder 4">
            <a:extLst>
              <a:ext uri="{FF2B5EF4-FFF2-40B4-BE49-F238E27FC236}">
                <a16:creationId xmlns:a16="http://schemas.microsoft.com/office/drawing/2014/main" id="{7A7E8CDD-E1E4-8479-D40F-A6BFC9E544C8}"/>
              </a:ext>
            </a:extLst>
          </p:cNvPr>
          <p:cNvSpPr>
            <a:spLocks noGrp="1"/>
          </p:cNvSpPr>
          <p:nvPr>
            <p:ph type="sldNum" sz="quarter" idx="12"/>
          </p:nvPr>
        </p:nvSpPr>
        <p:spPr/>
        <p:txBody>
          <a:bodyPr/>
          <a:lstStyle/>
          <a:p>
            <a:fld id="{F44216FD-6AB8-4CAA-AE87-D3440EC6B7F7}" type="slidenum">
              <a:rPr lang="en-US" smtClean="0"/>
              <a:pPr/>
              <a:t>40</a:t>
            </a:fld>
            <a:endParaRPr lang="en-US"/>
          </a:p>
        </p:txBody>
      </p:sp>
      <p:sp>
        <p:nvSpPr>
          <p:cNvPr id="4" name="Rectangle 3">
            <a:extLst>
              <a:ext uri="{FF2B5EF4-FFF2-40B4-BE49-F238E27FC236}">
                <a16:creationId xmlns:a16="http://schemas.microsoft.com/office/drawing/2014/main" id="{6C1AAFB1-8303-9140-EFC0-47E386703750}"/>
              </a:ext>
            </a:extLst>
          </p:cNvPr>
          <p:cNvSpPr/>
          <p:nvPr/>
        </p:nvSpPr>
        <p:spPr>
          <a:xfrm>
            <a:off x="424069" y="5283884"/>
            <a:ext cx="10628244" cy="954107"/>
          </a:xfrm>
          <a:prstGeom prst="rect">
            <a:avLst/>
          </a:prstGeom>
        </p:spPr>
        <p:txBody>
          <a:bodyPr wrap="square">
            <a:spAutoFit/>
          </a:bodyPr>
          <a:lstStyle/>
          <a:p>
            <a:r>
              <a:rPr lang="en-US" sz="2800" b="1" dirty="0">
                <a:solidFill>
                  <a:srgbClr val="941651"/>
                </a:solidFill>
              </a:rPr>
              <a:t>The Neptune team seek support from the broader community to look into these issues </a:t>
            </a:r>
          </a:p>
        </p:txBody>
      </p:sp>
    </p:spTree>
    <p:extLst>
      <p:ext uri="{BB962C8B-B14F-4D97-AF65-F5344CB8AC3E}">
        <p14:creationId xmlns:p14="http://schemas.microsoft.com/office/powerpoint/2010/main" val="4094653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8EC0-4F12-41C0-7329-CE880D6E48DE}"/>
              </a:ext>
            </a:extLst>
          </p:cNvPr>
          <p:cNvSpPr>
            <a:spLocks noGrp="1"/>
          </p:cNvSpPr>
          <p:nvPr>
            <p:ph type="title"/>
          </p:nvPr>
        </p:nvSpPr>
        <p:spPr/>
        <p:txBody>
          <a:bodyPr/>
          <a:lstStyle/>
          <a:p>
            <a:r>
              <a:rPr lang="en-US" dirty="0"/>
              <a:t>Storage Challenges</a:t>
            </a:r>
          </a:p>
        </p:txBody>
      </p:sp>
      <p:sp>
        <p:nvSpPr>
          <p:cNvPr id="3" name="Content Placeholder 2">
            <a:extLst>
              <a:ext uri="{FF2B5EF4-FFF2-40B4-BE49-F238E27FC236}">
                <a16:creationId xmlns:a16="http://schemas.microsoft.com/office/drawing/2014/main" id="{C47C8A5A-654E-4936-DD59-8C959009FF78}"/>
              </a:ext>
            </a:extLst>
          </p:cNvPr>
          <p:cNvSpPr>
            <a:spLocks noGrp="1"/>
          </p:cNvSpPr>
          <p:nvPr>
            <p:ph idx="1"/>
          </p:nvPr>
        </p:nvSpPr>
        <p:spPr/>
        <p:txBody>
          <a:bodyPr/>
          <a:lstStyle/>
          <a:p>
            <a:r>
              <a:rPr lang="en-US" sz="2400" dirty="0">
                <a:solidFill>
                  <a:schemeClr val="tx1"/>
                </a:solidFill>
              </a:rPr>
              <a:t>Interoperability: serve both RDF and LPG </a:t>
            </a:r>
          </a:p>
          <a:p>
            <a:pPr lvl="1"/>
            <a:r>
              <a:rPr lang="en-US" sz="2200" dirty="0">
                <a:solidFill>
                  <a:schemeClr val="tx1"/>
                </a:solidFill>
              </a:rPr>
              <a:t>1G Graph Storage</a:t>
            </a:r>
            <a:endParaRPr lang="en-US" sz="2400" dirty="0">
              <a:solidFill>
                <a:schemeClr val="tx1"/>
              </a:solidFill>
            </a:endParaRPr>
          </a:p>
          <a:p>
            <a:pPr>
              <a:lnSpc>
                <a:spcPct val="114000"/>
              </a:lnSpc>
            </a:pPr>
            <a:r>
              <a:rPr lang="en-US" sz="2400" dirty="0">
                <a:solidFill>
                  <a:schemeClr val="tx1"/>
                </a:solidFill>
              </a:rPr>
              <a:t>Graph is not static (well, obviously!)</a:t>
            </a:r>
          </a:p>
          <a:p>
            <a:pPr lvl="1"/>
            <a:r>
              <a:rPr lang="en-US" sz="2000" dirty="0">
                <a:solidFill>
                  <a:schemeClr val="tx1"/>
                </a:solidFill>
              </a:rPr>
              <a:t>Many HPC Graph Analytics kernels assumes graph is not changing. </a:t>
            </a:r>
          </a:p>
          <a:p>
            <a:pPr lvl="1"/>
            <a:r>
              <a:rPr lang="en-US" sz="2000" dirty="0">
                <a:solidFill>
                  <a:schemeClr val="tx1"/>
                </a:solidFill>
              </a:rPr>
              <a:t>Even dynamic ones conveniently </a:t>
            </a:r>
            <a:r>
              <a:rPr lang="en-US" sz="2000" i="1" dirty="0">
                <a:solidFill>
                  <a:schemeClr val="tx1"/>
                </a:solidFill>
              </a:rPr>
              <a:t>ignores</a:t>
            </a:r>
            <a:r>
              <a:rPr lang="en-US" sz="2000" dirty="0">
                <a:solidFill>
                  <a:schemeClr val="tx1"/>
                </a:solidFill>
              </a:rPr>
              <a:t> </a:t>
            </a:r>
            <a:r>
              <a:rPr lang="en-US" sz="2000" dirty="0">
                <a:solidFill>
                  <a:srgbClr val="941651"/>
                </a:solidFill>
              </a:rPr>
              <a:t>deletion</a:t>
            </a:r>
            <a:r>
              <a:rPr lang="en-US" sz="2000" dirty="0">
                <a:solidFill>
                  <a:schemeClr val="tx1"/>
                </a:solidFill>
              </a:rPr>
              <a:t>.</a:t>
            </a:r>
          </a:p>
          <a:p>
            <a:pPr>
              <a:lnSpc>
                <a:spcPct val="114000"/>
              </a:lnSpc>
            </a:pPr>
            <a:r>
              <a:rPr lang="en-US" sz="2400" dirty="0">
                <a:solidFill>
                  <a:schemeClr val="tx1"/>
                </a:solidFill>
              </a:rPr>
              <a:t>Scalability: Scaling Up (vertical/single-node) and Scaling Out (horizontal/multi-node)</a:t>
            </a:r>
          </a:p>
          <a:p>
            <a:pPr lvl="1"/>
            <a:r>
              <a:rPr lang="en-US" sz="2000" dirty="0">
                <a:solidFill>
                  <a:schemeClr val="tx1"/>
                </a:solidFill>
              </a:rPr>
              <a:t>Read scaling is “</a:t>
            </a:r>
            <a:r>
              <a:rPr lang="en-US" sz="2000" dirty="0">
                <a:solidFill>
                  <a:srgbClr val="005493"/>
                </a:solidFill>
              </a:rPr>
              <a:t>easy</a:t>
            </a:r>
            <a:r>
              <a:rPr lang="en-US" sz="2000" dirty="0">
                <a:solidFill>
                  <a:schemeClr val="tx1"/>
                </a:solidFill>
              </a:rPr>
              <a:t>”</a:t>
            </a:r>
          </a:p>
          <a:p>
            <a:pPr lvl="1"/>
            <a:r>
              <a:rPr lang="en-US" sz="2000" dirty="0">
                <a:solidFill>
                  <a:schemeClr val="tx1"/>
                </a:solidFill>
              </a:rPr>
              <a:t>Write scaling with transaction support is challenging: </a:t>
            </a:r>
          </a:p>
          <a:p>
            <a:pPr lvl="2"/>
            <a:r>
              <a:rPr lang="en-US" sz="1800" dirty="0">
                <a:solidFill>
                  <a:schemeClr val="tx1"/>
                </a:solidFill>
              </a:rPr>
              <a:t>Distributed in-memory graph storage with logging is still challenging to implement.</a:t>
            </a:r>
          </a:p>
          <a:p>
            <a:pPr lvl="1"/>
            <a:r>
              <a:rPr lang="en-US" sz="2000" dirty="0">
                <a:solidFill>
                  <a:schemeClr val="tx1"/>
                </a:solidFill>
              </a:rPr>
              <a:t>How to (</a:t>
            </a:r>
            <a:r>
              <a:rPr lang="en-US" sz="1800" dirty="0">
                <a:solidFill>
                  <a:srgbClr val="941651"/>
                </a:solidFill>
              </a:rPr>
              <a:t>dynamically</a:t>
            </a:r>
            <a:r>
              <a:rPr lang="en-US" sz="1800" dirty="0">
                <a:solidFill>
                  <a:schemeClr val="tx1"/>
                </a:solidFill>
              </a:rPr>
              <a:t>) distribute data</a:t>
            </a:r>
          </a:p>
          <a:p>
            <a:pPr lvl="2"/>
            <a:r>
              <a:rPr lang="en-US" sz="1800" dirty="0">
                <a:solidFill>
                  <a:schemeClr val="tx1"/>
                </a:solidFill>
              </a:rPr>
              <a:t>Node partition vs Edge partition vs </a:t>
            </a:r>
            <a:r>
              <a:rPr lang="en-US" sz="1800" dirty="0">
                <a:solidFill>
                  <a:srgbClr val="941651"/>
                </a:solidFill>
              </a:rPr>
              <a:t>Blocked partition</a:t>
            </a:r>
            <a:endParaRPr lang="en-US" sz="2200" dirty="0">
              <a:solidFill>
                <a:schemeClr val="tx1"/>
              </a:solidFill>
            </a:endParaRPr>
          </a:p>
          <a:p>
            <a:pPr>
              <a:lnSpc>
                <a:spcPct val="114000"/>
              </a:lnSpc>
            </a:pPr>
            <a:r>
              <a:rPr lang="en-US" sz="2200" dirty="0">
                <a:solidFill>
                  <a:schemeClr val="tx1"/>
                </a:solidFill>
              </a:rPr>
              <a:t>What does it mean to provide Graph Analytics under transactional system?</a:t>
            </a:r>
          </a:p>
        </p:txBody>
      </p:sp>
      <p:sp>
        <p:nvSpPr>
          <p:cNvPr id="4" name="Date Placeholder 3">
            <a:extLst>
              <a:ext uri="{FF2B5EF4-FFF2-40B4-BE49-F238E27FC236}">
                <a16:creationId xmlns:a16="http://schemas.microsoft.com/office/drawing/2014/main" id="{02090FD2-E9DF-68E2-02E7-BDD256001B53}"/>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11860EEA-CA59-359C-B96A-7FA7DB269999}"/>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5B49C58B-46BA-DC90-F767-36B3A1C378A0}"/>
              </a:ext>
            </a:extLst>
          </p:cNvPr>
          <p:cNvSpPr>
            <a:spLocks noGrp="1"/>
          </p:cNvSpPr>
          <p:nvPr>
            <p:ph type="sldNum" sz="quarter" idx="12"/>
          </p:nvPr>
        </p:nvSpPr>
        <p:spPr/>
        <p:txBody>
          <a:bodyPr/>
          <a:lstStyle/>
          <a:p>
            <a:fld id="{DF12B90A-6867-3A43-B59B-7A5CDA1F5239}" type="slidenum">
              <a:rPr lang="en-US" smtClean="0"/>
              <a:t>41</a:t>
            </a:fld>
            <a:endParaRPr lang="en-US" dirty="0"/>
          </a:p>
        </p:txBody>
      </p:sp>
    </p:spTree>
    <p:extLst>
      <p:ext uri="{BB962C8B-B14F-4D97-AF65-F5344CB8AC3E}">
        <p14:creationId xmlns:p14="http://schemas.microsoft.com/office/powerpoint/2010/main" val="1954333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8EC0-4F12-41C0-7329-CE880D6E48DE}"/>
              </a:ext>
            </a:extLst>
          </p:cNvPr>
          <p:cNvSpPr>
            <a:spLocks noGrp="1"/>
          </p:cNvSpPr>
          <p:nvPr>
            <p:ph type="title"/>
          </p:nvPr>
        </p:nvSpPr>
        <p:spPr/>
        <p:txBody>
          <a:bodyPr/>
          <a:lstStyle/>
          <a:p>
            <a:r>
              <a:rPr lang="en-US" dirty="0"/>
              <a:t>Computational Infrastructure Challenges </a:t>
            </a:r>
          </a:p>
        </p:txBody>
      </p:sp>
      <p:sp>
        <p:nvSpPr>
          <p:cNvPr id="3" name="Content Placeholder 2">
            <a:extLst>
              <a:ext uri="{FF2B5EF4-FFF2-40B4-BE49-F238E27FC236}">
                <a16:creationId xmlns:a16="http://schemas.microsoft.com/office/drawing/2014/main" id="{C47C8A5A-654E-4936-DD59-8C959009FF78}"/>
              </a:ext>
            </a:extLst>
          </p:cNvPr>
          <p:cNvSpPr>
            <a:spLocks noGrp="1"/>
          </p:cNvSpPr>
          <p:nvPr>
            <p:ph idx="1"/>
          </p:nvPr>
        </p:nvSpPr>
        <p:spPr/>
        <p:txBody>
          <a:bodyPr/>
          <a:lstStyle/>
          <a:p>
            <a:r>
              <a:rPr lang="en-US" sz="2400" dirty="0">
                <a:solidFill>
                  <a:schemeClr val="tx1"/>
                </a:solidFill>
              </a:rPr>
              <a:t>Interoperability: serve multiple query languages and graph analytics</a:t>
            </a:r>
          </a:p>
          <a:p>
            <a:endParaRPr lang="en-US" sz="2400" dirty="0">
              <a:solidFill>
                <a:schemeClr val="tx1"/>
              </a:solidFill>
            </a:endParaRPr>
          </a:p>
          <a:p>
            <a:r>
              <a:rPr lang="en-US" sz="2400" dirty="0">
                <a:solidFill>
                  <a:schemeClr val="tx1"/>
                </a:solidFill>
              </a:rPr>
              <a:t>Can we implement once, and run everywhere: from multi-core to multi-host with potentially accelerators?</a:t>
            </a:r>
          </a:p>
          <a:p>
            <a:endParaRPr lang="en-US" sz="2400" dirty="0">
              <a:solidFill>
                <a:schemeClr val="tx1"/>
              </a:solidFill>
            </a:endParaRPr>
          </a:p>
          <a:p>
            <a:r>
              <a:rPr lang="en-US" sz="2400" dirty="0">
                <a:solidFill>
                  <a:schemeClr val="tx1"/>
                </a:solidFill>
              </a:rPr>
              <a:t>Yes! </a:t>
            </a:r>
          </a:p>
          <a:p>
            <a:pPr lvl="1"/>
            <a:r>
              <a:rPr lang="en-US" sz="2200" dirty="0">
                <a:solidFill>
                  <a:schemeClr val="tx1"/>
                </a:solidFill>
              </a:rPr>
              <a:t>Multi-Level Intermediate Representation (MLIR) for Graphs</a:t>
            </a:r>
          </a:p>
          <a:p>
            <a:pPr lvl="1"/>
            <a:r>
              <a:rPr lang="en-US" sz="2200" dirty="0">
                <a:solidFill>
                  <a:schemeClr val="tx1"/>
                </a:solidFill>
              </a:rPr>
              <a:t>Event-based runtime system</a:t>
            </a:r>
          </a:p>
          <a:p>
            <a:pPr lvl="1"/>
            <a:r>
              <a:rPr lang="en-US" sz="2400" dirty="0">
                <a:solidFill>
                  <a:schemeClr val="tx1"/>
                </a:solidFill>
              </a:rPr>
              <a:t>“Coarse-grained” Labeled-Dataflow Execution</a:t>
            </a:r>
          </a:p>
          <a:p>
            <a:pPr marL="0" indent="0">
              <a:buNone/>
            </a:pPr>
            <a:endParaRPr lang="en-US" sz="2400" dirty="0">
              <a:solidFill>
                <a:schemeClr val="tx1"/>
              </a:solidFill>
            </a:endParaRPr>
          </a:p>
          <a:p>
            <a:r>
              <a:rPr lang="en-US" sz="2400" dirty="0">
                <a:solidFill>
                  <a:schemeClr val="tx1"/>
                </a:solidFill>
              </a:rPr>
              <a:t>OLAP vs OLTP tradeoffs and Scheduling</a:t>
            </a:r>
          </a:p>
          <a:p>
            <a:pPr lvl="1"/>
            <a:r>
              <a:rPr lang="en-US" sz="2000" dirty="0">
                <a:solidFill>
                  <a:schemeClr val="tx1"/>
                </a:solidFill>
              </a:rPr>
              <a:t>multiple, mixed (OLAP and OLTP), concurrent queries.</a:t>
            </a:r>
          </a:p>
          <a:p>
            <a:pPr marL="0" indent="0">
              <a:buNone/>
            </a:pPr>
            <a:endParaRPr lang="en-US" sz="2200" dirty="0">
              <a:solidFill>
                <a:schemeClr val="tx1"/>
              </a:solidFill>
            </a:endParaRPr>
          </a:p>
        </p:txBody>
      </p:sp>
      <p:sp>
        <p:nvSpPr>
          <p:cNvPr id="4" name="Date Placeholder 3">
            <a:extLst>
              <a:ext uri="{FF2B5EF4-FFF2-40B4-BE49-F238E27FC236}">
                <a16:creationId xmlns:a16="http://schemas.microsoft.com/office/drawing/2014/main" id="{02090FD2-E9DF-68E2-02E7-BDD256001B53}"/>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11860EEA-CA59-359C-B96A-7FA7DB269999}"/>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5B49C58B-46BA-DC90-F767-36B3A1C378A0}"/>
              </a:ext>
            </a:extLst>
          </p:cNvPr>
          <p:cNvSpPr>
            <a:spLocks noGrp="1"/>
          </p:cNvSpPr>
          <p:nvPr>
            <p:ph type="sldNum" sz="quarter" idx="12"/>
          </p:nvPr>
        </p:nvSpPr>
        <p:spPr/>
        <p:txBody>
          <a:bodyPr/>
          <a:lstStyle/>
          <a:p>
            <a:fld id="{DF12B90A-6867-3A43-B59B-7A5CDA1F5239}" type="slidenum">
              <a:rPr lang="en-US" smtClean="0"/>
              <a:t>42</a:t>
            </a:fld>
            <a:endParaRPr lang="en-US" dirty="0"/>
          </a:p>
        </p:txBody>
      </p:sp>
    </p:spTree>
    <p:extLst>
      <p:ext uri="{BB962C8B-B14F-4D97-AF65-F5344CB8AC3E}">
        <p14:creationId xmlns:p14="http://schemas.microsoft.com/office/powerpoint/2010/main" val="3147047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8EC0-4F12-41C0-7329-CE880D6E48DE}"/>
              </a:ext>
            </a:extLst>
          </p:cNvPr>
          <p:cNvSpPr>
            <a:spLocks noGrp="1"/>
          </p:cNvSpPr>
          <p:nvPr>
            <p:ph type="title"/>
          </p:nvPr>
        </p:nvSpPr>
        <p:spPr/>
        <p:txBody>
          <a:bodyPr/>
          <a:lstStyle/>
          <a:p>
            <a:r>
              <a:rPr lang="en-US" dirty="0"/>
              <a:t>Other Challenges</a:t>
            </a:r>
          </a:p>
        </p:txBody>
      </p:sp>
      <p:sp>
        <p:nvSpPr>
          <p:cNvPr id="3" name="Content Placeholder 2">
            <a:extLst>
              <a:ext uri="{FF2B5EF4-FFF2-40B4-BE49-F238E27FC236}">
                <a16:creationId xmlns:a16="http://schemas.microsoft.com/office/drawing/2014/main" id="{C47C8A5A-654E-4936-DD59-8C959009FF78}"/>
              </a:ext>
            </a:extLst>
          </p:cNvPr>
          <p:cNvSpPr>
            <a:spLocks noGrp="1"/>
          </p:cNvSpPr>
          <p:nvPr>
            <p:ph idx="1"/>
          </p:nvPr>
        </p:nvSpPr>
        <p:spPr/>
        <p:txBody>
          <a:bodyPr/>
          <a:lstStyle/>
          <a:p>
            <a:r>
              <a:rPr lang="en-US" sz="2400" dirty="0">
                <a:solidFill>
                  <a:schemeClr val="tx1"/>
                </a:solidFill>
              </a:rPr>
              <a:t>Where does the Graph come from?</a:t>
            </a:r>
          </a:p>
          <a:p>
            <a:endParaRPr lang="en-US" sz="2400" dirty="0">
              <a:solidFill>
                <a:schemeClr val="tx1"/>
              </a:solidFill>
            </a:endParaRPr>
          </a:p>
          <a:p>
            <a:r>
              <a:rPr lang="en-US" sz="2400" dirty="0">
                <a:solidFill>
                  <a:schemeClr val="tx1"/>
                </a:solidFill>
              </a:rPr>
              <a:t>Authoring</a:t>
            </a:r>
          </a:p>
          <a:p>
            <a:endParaRPr lang="en-US" sz="2400" dirty="0">
              <a:solidFill>
                <a:schemeClr val="tx1"/>
              </a:solidFill>
            </a:endParaRPr>
          </a:p>
          <a:p>
            <a:r>
              <a:rPr lang="en-US" sz="2400" dirty="0">
                <a:solidFill>
                  <a:schemeClr val="tx1"/>
                </a:solidFill>
              </a:rPr>
              <a:t>Toolkits</a:t>
            </a:r>
          </a:p>
          <a:p>
            <a:endParaRPr lang="en-US" sz="2400" dirty="0">
              <a:solidFill>
                <a:schemeClr val="tx1"/>
              </a:solidFill>
            </a:endParaRPr>
          </a:p>
          <a:p>
            <a:r>
              <a:rPr lang="en-US" sz="2400" dirty="0">
                <a:solidFill>
                  <a:schemeClr val="tx1"/>
                </a:solidFill>
              </a:rPr>
              <a:t>Visualization</a:t>
            </a:r>
          </a:p>
          <a:p>
            <a:endParaRPr lang="en-US" sz="2400" dirty="0">
              <a:solidFill>
                <a:schemeClr val="tx1"/>
              </a:solidFill>
            </a:endParaRPr>
          </a:p>
          <a:p>
            <a:r>
              <a:rPr lang="en-US" sz="2400" dirty="0">
                <a:solidFill>
                  <a:srgbClr val="941651"/>
                </a:solidFill>
              </a:rPr>
              <a:t>TCO: Total Cost of Ownership</a:t>
            </a:r>
          </a:p>
          <a:p>
            <a:pPr lvl="1"/>
            <a:r>
              <a:rPr lang="en-US" sz="2200" dirty="0">
                <a:solidFill>
                  <a:schemeClr val="tx1"/>
                </a:solidFill>
              </a:rPr>
              <a:t>Price/performance and price/scale options.</a:t>
            </a:r>
          </a:p>
        </p:txBody>
      </p:sp>
      <p:sp>
        <p:nvSpPr>
          <p:cNvPr id="4" name="Date Placeholder 3">
            <a:extLst>
              <a:ext uri="{FF2B5EF4-FFF2-40B4-BE49-F238E27FC236}">
                <a16:creationId xmlns:a16="http://schemas.microsoft.com/office/drawing/2014/main" id="{02090FD2-E9DF-68E2-02E7-BDD256001B53}"/>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11860EEA-CA59-359C-B96A-7FA7DB269999}"/>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5B49C58B-46BA-DC90-F767-36B3A1C378A0}"/>
              </a:ext>
            </a:extLst>
          </p:cNvPr>
          <p:cNvSpPr>
            <a:spLocks noGrp="1"/>
          </p:cNvSpPr>
          <p:nvPr>
            <p:ph type="sldNum" sz="quarter" idx="12"/>
          </p:nvPr>
        </p:nvSpPr>
        <p:spPr/>
        <p:txBody>
          <a:bodyPr/>
          <a:lstStyle/>
          <a:p>
            <a:fld id="{DF12B90A-6867-3A43-B59B-7A5CDA1F5239}" type="slidenum">
              <a:rPr lang="en-US" smtClean="0"/>
              <a:t>43</a:t>
            </a:fld>
            <a:endParaRPr lang="en-US" dirty="0"/>
          </a:p>
        </p:txBody>
      </p:sp>
    </p:spTree>
    <p:extLst>
      <p:ext uri="{BB962C8B-B14F-4D97-AF65-F5344CB8AC3E}">
        <p14:creationId xmlns:p14="http://schemas.microsoft.com/office/powerpoint/2010/main" val="376986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AEF9-5F34-7BD6-0537-1D12FC03066C}"/>
              </a:ext>
            </a:extLst>
          </p:cNvPr>
          <p:cNvSpPr>
            <a:spLocks noGrp="1"/>
          </p:cNvSpPr>
          <p:nvPr>
            <p:ph type="title"/>
          </p:nvPr>
        </p:nvSpPr>
        <p:spPr/>
        <p:txBody>
          <a:bodyPr/>
          <a:lstStyle/>
          <a:p>
            <a:r>
              <a:rPr lang="en-US" dirty="0"/>
              <a:t>Conclusions &amp; Future Directions</a:t>
            </a:r>
          </a:p>
        </p:txBody>
      </p:sp>
      <p:sp>
        <p:nvSpPr>
          <p:cNvPr id="3" name="Content Placeholder 2">
            <a:extLst>
              <a:ext uri="{FF2B5EF4-FFF2-40B4-BE49-F238E27FC236}">
                <a16:creationId xmlns:a16="http://schemas.microsoft.com/office/drawing/2014/main" id="{CC77E501-B9FD-0D9E-1E57-BA16AB76672E}"/>
              </a:ext>
            </a:extLst>
          </p:cNvPr>
          <p:cNvSpPr>
            <a:spLocks noGrp="1"/>
          </p:cNvSpPr>
          <p:nvPr>
            <p:ph idx="1"/>
          </p:nvPr>
        </p:nvSpPr>
        <p:spPr/>
        <p:txBody>
          <a:bodyPr/>
          <a:lstStyle/>
          <a:p>
            <a:r>
              <a:rPr lang="en-US" sz="2400" dirty="0">
                <a:solidFill>
                  <a:srgbClr val="941651"/>
                </a:solidFill>
              </a:rPr>
              <a:t>Graphs ubiquitous and market is growing extremely fast</a:t>
            </a:r>
          </a:p>
          <a:p>
            <a:pPr lvl="1"/>
            <a:r>
              <a:rPr lang="en-US" sz="2000" dirty="0"/>
              <a:t>“</a:t>
            </a:r>
            <a:r>
              <a:rPr lang="en-US" sz="2000" i="1" dirty="0"/>
              <a:t>By 2025, graph technologies will be used in 80% of the data and analytics innovations, up from 10% in 2021, facilitating rapid decision making across the enterprise</a:t>
            </a:r>
            <a:r>
              <a:rPr lang="en-US" sz="2000" dirty="0"/>
              <a:t>” Gartner “Market Guide: Graph Database Management Solutions”, M. Adrian, A. </a:t>
            </a:r>
            <a:r>
              <a:rPr lang="en-US" sz="2000" dirty="0" err="1"/>
              <a:t>Jaffri</a:t>
            </a:r>
            <a:r>
              <a:rPr lang="en-US" sz="2000" dirty="0"/>
              <a:t>, D. Feinberg, 24 May 2021.</a:t>
            </a:r>
          </a:p>
          <a:p>
            <a:r>
              <a:rPr lang="en-US" sz="2400" dirty="0"/>
              <a:t>HTAP (i.e., Hybrid OLTP and OLAP) solutions are needed!</a:t>
            </a:r>
          </a:p>
          <a:p>
            <a:pPr lvl="1"/>
            <a:r>
              <a:rPr lang="en-US" sz="2000" dirty="0"/>
              <a:t>Enterprise Graph Systems gives the </a:t>
            </a:r>
            <a:r>
              <a:rPr lang="en-US" sz="2000" i="1" dirty="0"/>
              <a:t>illusion</a:t>
            </a:r>
            <a:r>
              <a:rPr lang="en-US" sz="2000" dirty="0"/>
              <a:t> of read scaling, while failing in absolute performance, and write/update scaling (they just leave that to file system)</a:t>
            </a:r>
          </a:p>
          <a:p>
            <a:pPr lvl="1"/>
            <a:r>
              <a:rPr lang="en-US" sz="2000" dirty="0"/>
              <a:t>HPC Graph Analytics codes/libraries, are one-off, focused on narrow set of kernels and fail to provide end-to-end solutions </a:t>
            </a:r>
          </a:p>
          <a:p>
            <a:pPr lvl="1"/>
            <a:r>
              <a:rPr lang="en-US" sz="2000" dirty="0"/>
              <a:t>Existing “Real” Graph Databases, provides OLTP but fails to deliver OLAP </a:t>
            </a:r>
          </a:p>
          <a:p>
            <a:r>
              <a:rPr lang="en-US" sz="2400" dirty="0"/>
              <a:t>Interoperability is a big challenge!</a:t>
            </a:r>
          </a:p>
          <a:p>
            <a:pPr lvl="1"/>
            <a:r>
              <a:rPr lang="en-US" sz="2000" dirty="0"/>
              <a:t>SPARQL, Gremlin and </a:t>
            </a:r>
            <a:r>
              <a:rPr lang="en-US" sz="2000" dirty="0" err="1"/>
              <a:t>OpenCypher</a:t>
            </a:r>
            <a:r>
              <a:rPr lang="en-US" sz="2000" dirty="0"/>
              <a:t> queries for both OLTP and OLAP workloads</a:t>
            </a:r>
          </a:p>
          <a:p>
            <a:r>
              <a:rPr lang="en-US" sz="2400" dirty="0"/>
              <a:t>Graph as a Service</a:t>
            </a:r>
          </a:p>
          <a:p>
            <a:r>
              <a:rPr lang="en-US" sz="2200" b="1" dirty="0">
                <a:solidFill>
                  <a:srgbClr val="7030A0"/>
                </a:solidFill>
              </a:rPr>
              <a:t>It is exciting times for Graphs!</a:t>
            </a:r>
          </a:p>
        </p:txBody>
      </p:sp>
      <p:sp>
        <p:nvSpPr>
          <p:cNvPr id="4" name="Date Placeholder 3">
            <a:extLst>
              <a:ext uri="{FF2B5EF4-FFF2-40B4-BE49-F238E27FC236}">
                <a16:creationId xmlns:a16="http://schemas.microsoft.com/office/drawing/2014/main" id="{0AB50588-3497-BD00-E3C0-16983F177B4C}"/>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BCF95224-1CAE-2430-FEB7-E3B6D8659B3A}"/>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A9CDC2EC-3C39-E348-F48A-D01EF10D8791}"/>
              </a:ext>
            </a:extLst>
          </p:cNvPr>
          <p:cNvSpPr>
            <a:spLocks noGrp="1"/>
          </p:cNvSpPr>
          <p:nvPr>
            <p:ph type="sldNum" sz="quarter" idx="12"/>
          </p:nvPr>
        </p:nvSpPr>
        <p:spPr/>
        <p:txBody>
          <a:bodyPr/>
          <a:lstStyle/>
          <a:p>
            <a:fld id="{DF12B90A-6867-3A43-B59B-7A5CDA1F5239}" type="slidenum">
              <a:rPr lang="en-US" smtClean="0"/>
              <a:t>44</a:t>
            </a:fld>
            <a:endParaRPr lang="en-US" dirty="0"/>
          </a:p>
        </p:txBody>
      </p:sp>
    </p:spTree>
    <p:extLst>
      <p:ext uri="{BB962C8B-B14F-4D97-AF65-F5344CB8AC3E}">
        <p14:creationId xmlns:p14="http://schemas.microsoft.com/office/powerpoint/2010/main" val="3750812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2AEC-D9C0-F54E-B86D-60E94AB0AF81}"/>
              </a:ext>
            </a:extLst>
          </p:cNvPr>
          <p:cNvSpPr>
            <a:spLocks noGrp="1"/>
          </p:cNvSpPr>
          <p:nvPr>
            <p:ph type="title"/>
          </p:nvPr>
        </p:nvSpPr>
        <p:spPr/>
        <p:txBody>
          <a:bodyPr/>
          <a:lstStyle/>
          <a:p>
            <a:r>
              <a:rPr lang="en-US" dirty="0"/>
              <a:t>Acknowledgements – </a:t>
            </a:r>
            <a:r>
              <a:rPr lang="en-US" dirty="0" err="1"/>
              <a:t>TDAlab</a:t>
            </a:r>
            <a:r>
              <a:rPr lang="en-US" dirty="0"/>
              <a:t> Members and </a:t>
            </a:r>
            <a:r>
              <a:rPr lang="en-US" dirty="0">
                <a:solidFill>
                  <a:srgbClr val="0070C0"/>
                </a:solidFill>
              </a:rPr>
              <a:t>Collaborators</a:t>
            </a:r>
          </a:p>
        </p:txBody>
      </p:sp>
      <p:sp>
        <p:nvSpPr>
          <p:cNvPr id="24" name="TextBox 23">
            <a:extLst>
              <a:ext uri="{FF2B5EF4-FFF2-40B4-BE49-F238E27FC236}">
                <a16:creationId xmlns:a16="http://schemas.microsoft.com/office/drawing/2014/main" id="{85C637C0-ACD1-6D41-B098-6E4A02622731}"/>
              </a:ext>
            </a:extLst>
          </p:cNvPr>
          <p:cNvSpPr txBox="1"/>
          <p:nvPr/>
        </p:nvSpPr>
        <p:spPr>
          <a:xfrm>
            <a:off x="163418" y="1014949"/>
            <a:ext cx="1274708" cy="400110"/>
          </a:xfrm>
          <a:prstGeom prst="rect">
            <a:avLst/>
          </a:prstGeom>
          <a:noFill/>
        </p:spPr>
        <p:txBody>
          <a:bodyPr wrap="none" rtlCol="0">
            <a:spAutoFit/>
          </a:bodyPr>
          <a:lstStyle/>
          <a:p>
            <a:r>
              <a:rPr lang="en-US" sz="2000" i="1" dirty="0">
                <a:solidFill>
                  <a:srgbClr val="941651"/>
                </a:solidFill>
                <a:latin typeface="PT Serif" panose="020A0603040505020204" pitchFamily="18" charset="77"/>
              </a:rPr>
              <a:t>Centrality</a:t>
            </a:r>
          </a:p>
        </p:txBody>
      </p:sp>
      <p:pic>
        <p:nvPicPr>
          <p:cNvPr id="21" name="Picture 20">
            <a:extLst>
              <a:ext uri="{FF2B5EF4-FFF2-40B4-BE49-F238E27FC236}">
                <a16:creationId xmlns:a16="http://schemas.microsoft.com/office/drawing/2014/main" id="{2241CB9E-9850-0B4E-A425-CF9382850A4E}"/>
              </a:ext>
            </a:extLst>
          </p:cNvPr>
          <p:cNvPicPr>
            <a:picLocks noChangeAspect="1"/>
          </p:cNvPicPr>
          <p:nvPr/>
        </p:nvPicPr>
        <p:blipFill>
          <a:blip r:embed="rId2"/>
          <a:stretch>
            <a:fillRect/>
          </a:stretch>
        </p:blipFill>
        <p:spPr>
          <a:xfrm>
            <a:off x="6439308" y="1356921"/>
            <a:ext cx="1446512" cy="1367406"/>
          </a:xfrm>
          <a:prstGeom prst="ellipse">
            <a:avLst/>
          </a:prstGeom>
          <a:ln>
            <a:noFill/>
          </a:ln>
          <a:effectLst>
            <a:softEdge rad="112500"/>
          </a:effectLst>
        </p:spPr>
      </p:pic>
      <p:sp>
        <p:nvSpPr>
          <p:cNvPr id="27" name="TextBox 26">
            <a:extLst>
              <a:ext uri="{FF2B5EF4-FFF2-40B4-BE49-F238E27FC236}">
                <a16:creationId xmlns:a16="http://schemas.microsoft.com/office/drawing/2014/main" id="{2D4A02C7-0226-3042-BF3B-BA82821DA145}"/>
              </a:ext>
            </a:extLst>
          </p:cNvPr>
          <p:cNvSpPr txBox="1"/>
          <p:nvPr/>
        </p:nvSpPr>
        <p:spPr>
          <a:xfrm>
            <a:off x="6413801" y="2715401"/>
            <a:ext cx="1497526" cy="584775"/>
          </a:xfrm>
          <a:prstGeom prst="rect">
            <a:avLst/>
          </a:prstGeom>
          <a:noFill/>
        </p:spPr>
        <p:txBody>
          <a:bodyPr wrap="none" rtlCol="0">
            <a:spAutoFit/>
          </a:bodyPr>
          <a:lstStyle/>
          <a:p>
            <a:pPr algn="ctr"/>
            <a:r>
              <a:rPr lang="en-US" sz="1600" dirty="0" err="1">
                <a:solidFill>
                  <a:srgbClr val="0070C0"/>
                </a:solidFill>
                <a:latin typeface="Avenir" panose="02000503020000020003" pitchFamily="2" charset="0"/>
                <a:cs typeface="Arial" panose="020B0604020202020204" pitchFamily="34" charset="0"/>
              </a:rPr>
              <a:t>Sivasankaran</a:t>
            </a:r>
            <a:endParaRPr lang="en-US" sz="1600" dirty="0">
              <a:solidFill>
                <a:srgbClr val="0070C0"/>
              </a:solidFill>
              <a:latin typeface="Avenir" panose="02000503020000020003" pitchFamily="2" charset="0"/>
              <a:cs typeface="Arial" panose="020B0604020202020204" pitchFamily="34" charset="0"/>
            </a:endParaRPr>
          </a:p>
          <a:p>
            <a:pPr algn="ctr"/>
            <a:r>
              <a:rPr lang="en-US" sz="1600" dirty="0" err="1">
                <a:solidFill>
                  <a:srgbClr val="0070C0"/>
                </a:solidFill>
                <a:latin typeface="Avenir" panose="02000503020000020003" pitchFamily="2" charset="0"/>
                <a:cs typeface="Arial" panose="020B0604020202020204" pitchFamily="34" charset="0"/>
              </a:rPr>
              <a:t>Rajamanickam</a:t>
            </a:r>
            <a:endParaRPr lang="en-US" sz="1600" dirty="0">
              <a:solidFill>
                <a:srgbClr val="0070C0"/>
              </a:solidFill>
              <a:latin typeface="Avenir" panose="02000503020000020003" pitchFamily="2" charset="0"/>
              <a:cs typeface="Arial" panose="020B0604020202020204" pitchFamily="34" charset="0"/>
            </a:endParaRPr>
          </a:p>
        </p:txBody>
      </p:sp>
      <p:pic>
        <p:nvPicPr>
          <p:cNvPr id="22" name="Picture 21">
            <a:extLst>
              <a:ext uri="{FF2B5EF4-FFF2-40B4-BE49-F238E27FC236}">
                <a16:creationId xmlns:a16="http://schemas.microsoft.com/office/drawing/2014/main" id="{F4944485-6EB8-3641-A9CF-FE90B5CB6E6E}"/>
              </a:ext>
            </a:extLst>
          </p:cNvPr>
          <p:cNvPicPr>
            <a:picLocks noChangeAspect="1"/>
          </p:cNvPicPr>
          <p:nvPr/>
        </p:nvPicPr>
        <p:blipFill>
          <a:blip r:embed="rId3"/>
          <a:stretch>
            <a:fillRect/>
          </a:stretch>
        </p:blipFill>
        <p:spPr>
          <a:xfrm>
            <a:off x="7853633" y="1343801"/>
            <a:ext cx="1157288" cy="1371600"/>
          </a:xfrm>
          <a:prstGeom prst="ellipse">
            <a:avLst/>
          </a:prstGeom>
          <a:ln>
            <a:noFill/>
          </a:ln>
          <a:effectLst>
            <a:softEdge rad="112500"/>
          </a:effectLst>
        </p:spPr>
      </p:pic>
      <p:sp>
        <p:nvSpPr>
          <p:cNvPr id="28" name="TextBox 27">
            <a:extLst>
              <a:ext uri="{FF2B5EF4-FFF2-40B4-BE49-F238E27FC236}">
                <a16:creationId xmlns:a16="http://schemas.microsoft.com/office/drawing/2014/main" id="{B429C2E0-E162-C244-882C-2176C48E564E}"/>
              </a:ext>
            </a:extLst>
          </p:cNvPr>
          <p:cNvSpPr txBox="1"/>
          <p:nvPr/>
        </p:nvSpPr>
        <p:spPr>
          <a:xfrm>
            <a:off x="7964504" y="2715401"/>
            <a:ext cx="1031243" cy="584775"/>
          </a:xfrm>
          <a:prstGeom prst="rect">
            <a:avLst/>
          </a:prstGeom>
          <a:noFill/>
        </p:spPr>
        <p:txBody>
          <a:bodyPr wrap="none" rtlCol="0">
            <a:spAutoFit/>
          </a:bodyPr>
          <a:lstStyle/>
          <a:p>
            <a:pPr algn="ctr"/>
            <a:r>
              <a:rPr lang="en-US" sz="1600" dirty="0">
                <a:solidFill>
                  <a:srgbClr val="0070C0"/>
                </a:solidFill>
                <a:latin typeface="Avenir" panose="02000503020000020003" pitchFamily="2" charset="0"/>
                <a:cs typeface="Arial" panose="020B0604020202020204" pitchFamily="34" charset="0"/>
              </a:rPr>
              <a:t>Jonathan</a:t>
            </a:r>
          </a:p>
          <a:p>
            <a:pPr algn="ctr"/>
            <a:r>
              <a:rPr lang="en-US" sz="1600" dirty="0">
                <a:solidFill>
                  <a:srgbClr val="0070C0"/>
                </a:solidFill>
                <a:latin typeface="Avenir" panose="02000503020000020003" pitchFamily="2" charset="0"/>
                <a:cs typeface="Arial" panose="020B0604020202020204" pitchFamily="34" charset="0"/>
              </a:rPr>
              <a:t>Berry</a:t>
            </a:r>
          </a:p>
        </p:txBody>
      </p:sp>
      <p:pic>
        <p:nvPicPr>
          <p:cNvPr id="20" name="Picture 19">
            <a:extLst>
              <a:ext uri="{FF2B5EF4-FFF2-40B4-BE49-F238E27FC236}">
                <a16:creationId xmlns:a16="http://schemas.microsoft.com/office/drawing/2014/main" id="{F9C88A50-AE32-B64A-B1F1-4B24E0D0DE1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178722" y="1382657"/>
            <a:ext cx="1221332" cy="1367406"/>
          </a:xfrm>
          <a:prstGeom prst="ellipse">
            <a:avLst/>
          </a:prstGeom>
          <a:ln>
            <a:noFill/>
          </a:ln>
          <a:effectLst>
            <a:softEdge rad="112500"/>
          </a:effectLst>
        </p:spPr>
      </p:pic>
      <p:sp>
        <p:nvSpPr>
          <p:cNvPr id="25" name="TextBox 24">
            <a:extLst>
              <a:ext uri="{FF2B5EF4-FFF2-40B4-BE49-F238E27FC236}">
                <a16:creationId xmlns:a16="http://schemas.microsoft.com/office/drawing/2014/main" id="{12DBEEEF-B3C2-FC42-BD5B-1F4D0A09272C}"/>
              </a:ext>
            </a:extLst>
          </p:cNvPr>
          <p:cNvSpPr txBox="1"/>
          <p:nvPr/>
        </p:nvSpPr>
        <p:spPr>
          <a:xfrm>
            <a:off x="5054650" y="2715401"/>
            <a:ext cx="1451038" cy="584775"/>
          </a:xfrm>
          <a:prstGeom prst="rect">
            <a:avLst/>
          </a:prstGeom>
          <a:noFill/>
        </p:spPr>
        <p:txBody>
          <a:bodyPr wrap="none" rtlCol="0">
            <a:spAutoFit/>
          </a:bodyPr>
          <a:lstStyle/>
          <a:p>
            <a:pPr algn="ctr"/>
            <a:r>
              <a:rPr lang="en-US" sz="1600" i="1" dirty="0">
                <a:latin typeface="Avenir" panose="02000503020000020003" pitchFamily="2" charset="0"/>
                <a:cs typeface="Arial" panose="020B0604020202020204" pitchFamily="34" charset="0"/>
              </a:rPr>
              <a:t>Abdurrahman</a:t>
            </a:r>
          </a:p>
          <a:p>
            <a:pPr algn="ctr"/>
            <a:r>
              <a:rPr lang="en-US" sz="1600" i="1" dirty="0" err="1">
                <a:latin typeface="Avenir" panose="02000503020000020003" pitchFamily="2" charset="0"/>
                <a:cs typeface="Arial" panose="020B0604020202020204" pitchFamily="34" charset="0"/>
              </a:rPr>
              <a:t>Yaşar</a:t>
            </a:r>
            <a:endParaRPr lang="en-US" sz="1600" i="1" dirty="0">
              <a:latin typeface="Avenir" panose="02000503020000020003"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DAF7A3AA-9717-A641-8D2D-5195A5962AED}"/>
              </a:ext>
            </a:extLst>
          </p:cNvPr>
          <p:cNvSpPr>
            <a:spLocks noGrp="1"/>
          </p:cNvSpPr>
          <p:nvPr>
            <p:ph type="dt" sz="half" idx="10"/>
          </p:nvPr>
        </p:nvSpPr>
        <p:spPr/>
        <p:txBody>
          <a:bodyPr/>
          <a:lstStyle/>
          <a:p>
            <a:pPr>
              <a:defRPr/>
            </a:pPr>
            <a:r>
              <a:rPr lang="en-US"/>
              <a:t>12 Sep 2022 @ PPAM 2022</a:t>
            </a:r>
            <a:endParaRPr lang="en-US" dirty="0"/>
          </a:p>
        </p:txBody>
      </p:sp>
      <p:sp>
        <p:nvSpPr>
          <p:cNvPr id="4" name="Footer Placeholder 3">
            <a:extLst>
              <a:ext uri="{FF2B5EF4-FFF2-40B4-BE49-F238E27FC236}">
                <a16:creationId xmlns:a16="http://schemas.microsoft.com/office/drawing/2014/main" id="{772FD1B0-45BA-9249-B973-BCA123BCB4B6}"/>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B7A3E603-3B0D-D74B-8C9F-013463B488B6}"/>
              </a:ext>
            </a:extLst>
          </p:cNvPr>
          <p:cNvSpPr>
            <a:spLocks noGrp="1"/>
          </p:cNvSpPr>
          <p:nvPr>
            <p:ph type="sldNum" sz="quarter" idx="12"/>
          </p:nvPr>
        </p:nvSpPr>
        <p:spPr/>
        <p:txBody>
          <a:bodyPr/>
          <a:lstStyle/>
          <a:p>
            <a:fld id="{DF12B90A-6867-3A43-B59B-7A5CDA1F5239}" type="slidenum">
              <a:rPr lang="en-US" smtClean="0"/>
              <a:t>45</a:t>
            </a:fld>
            <a:endParaRPr lang="en-US" dirty="0"/>
          </a:p>
        </p:txBody>
      </p:sp>
      <p:pic>
        <p:nvPicPr>
          <p:cNvPr id="37" name="Picture 36">
            <a:extLst>
              <a:ext uri="{FF2B5EF4-FFF2-40B4-BE49-F238E27FC236}">
                <a16:creationId xmlns:a16="http://schemas.microsoft.com/office/drawing/2014/main" id="{C60613CB-B608-C745-8FC6-A343C4B93D1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844667" y="1382657"/>
            <a:ext cx="1401315" cy="1401315"/>
          </a:xfrm>
          <a:prstGeom prst="ellipse">
            <a:avLst/>
          </a:prstGeom>
          <a:ln>
            <a:noFill/>
          </a:ln>
          <a:effectLst>
            <a:softEdge rad="112500"/>
          </a:effectLst>
        </p:spPr>
      </p:pic>
      <p:sp>
        <p:nvSpPr>
          <p:cNvPr id="38" name="TextBox 37">
            <a:extLst>
              <a:ext uri="{FF2B5EF4-FFF2-40B4-BE49-F238E27FC236}">
                <a16:creationId xmlns:a16="http://schemas.microsoft.com/office/drawing/2014/main" id="{0AF9D83C-3773-A148-A940-7F4485D15C8A}"/>
              </a:ext>
            </a:extLst>
          </p:cNvPr>
          <p:cNvSpPr txBox="1"/>
          <p:nvPr/>
        </p:nvSpPr>
        <p:spPr>
          <a:xfrm>
            <a:off x="3154622" y="2715401"/>
            <a:ext cx="776174" cy="584775"/>
          </a:xfrm>
          <a:prstGeom prst="rect">
            <a:avLst/>
          </a:prstGeom>
          <a:noFill/>
        </p:spPr>
        <p:txBody>
          <a:bodyPr wrap="none" rtlCol="0">
            <a:spAutoFit/>
          </a:bodyPr>
          <a:lstStyle/>
          <a:p>
            <a:pPr algn="ctr"/>
            <a:r>
              <a:rPr lang="en-US" sz="1600" i="1" dirty="0">
                <a:latin typeface="Avenir Book" panose="02000503020000020003" pitchFamily="2" charset="0"/>
                <a:cs typeface="Arial" panose="020B0604020202020204" pitchFamily="34" charset="0"/>
              </a:rPr>
              <a:t>Kamer</a:t>
            </a:r>
          </a:p>
          <a:p>
            <a:pPr algn="ctr"/>
            <a:r>
              <a:rPr lang="en-US" sz="1600" i="1" dirty="0">
                <a:latin typeface="Avenir Book" panose="02000503020000020003" pitchFamily="2" charset="0"/>
                <a:cs typeface="Arial" panose="020B0604020202020204" pitchFamily="34" charset="0"/>
              </a:rPr>
              <a:t>Kaya</a:t>
            </a:r>
          </a:p>
        </p:txBody>
      </p:sp>
      <p:pic>
        <p:nvPicPr>
          <p:cNvPr id="36" name="Picture 35">
            <a:extLst>
              <a:ext uri="{FF2B5EF4-FFF2-40B4-BE49-F238E27FC236}">
                <a16:creationId xmlns:a16="http://schemas.microsoft.com/office/drawing/2014/main" id="{401D5EB8-7F31-FC4E-B38D-EE08B20775F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623905" y="1382657"/>
            <a:ext cx="1115662" cy="1401315"/>
          </a:xfrm>
          <a:prstGeom prst="ellipse">
            <a:avLst/>
          </a:prstGeom>
          <a:ln>
            <a:noFill/>
          </a:ln>
          <a:effectLst>
            <a:softEdge rad="112500"/>
          </a:effectLst>
        </p:spPr>
      </p:pic>
      <p:sp>
        <p:nvSpPr>
          <p:cNvPr id="39" name="TextBox 38">
            <a:extLst>
              <a:ext uri="{FF2B5EF4-FFF2-40B4-BE49-F238E27FC236}">
                <a16:creationId xmlns:a16="http://schemas.microsoft.com/office/drawing/2014/main" id="{1F3E129C-7D6E-F345-8287-70A7416531CE}"/>
              </a:ext>
            </a:extLst>
          </p:cNvPr>
          <p:cNvSpPr txBox="1"/>
          <p:nvPr/>
        </p:nvSpPr>
        <p:spPr>
          <a:xfrm>
            <a:off x="1840938" y="2715401"/>
            <a:ext cx="681597" cy="584775"/>
          </a:xfrm>
          <a:prstGeom prst="rect">
            <a:avLst/>
          </a:prstGeom>
          <a:noFill/>
        </p:spPr>
        <p:txBody>
          <a:bodyPr wrap="none" rtlCol="0">
            <a:spAutoFit/>
          </a:bodyPr>
          <a:lstStyle/>
          <a:p>
            <a:pPr algn="ctr"/>
            <a:r>
              <a:rPr lang="en-US" sz="1600" i="1" dirty="0">
                <a:latin typeface="Avenir Book" panose="02000503020000020003" pitchFamily="2" charset="0"/>
                <a:cs typeface="Arial" panose="020B0604020202020204" pitchFamily="34" charset="0"/>
              </a:rPr>
              <a:t>Erik</a:t>
            </a:r>
          </a:p>
          <a:p>
            <a:pPr algn="ctr"/>
            <a:r>
              <a:rPr lang="en-US" sz="1600" i="1" dirty="0" err="1">
                <a:latin typeface="Avenir Book" panose="02000503020000020003" pitchFamily="2" charset="0"/>
                <a:cs typeface="Arial" panose="020B0604020202020204" pitchFamily="34" charset="0"/>
              </a:rPr>
              <a:t>Saule</a:t>
            </a:r>
            <a:endParaRPr lang="en-US" sz="1600" i="1" dirty="0">
              <a:latin typeface="Avenir Book" panose="02000503020000020003" pitchFamily="2" charset="0"/>
              <a:cs typeface="Arial" panose="020B0604020202020204" pitchFamily="34" charset="0"/>
            </a:endParaRPr>
          </a:p>
        </p:txBody>
      </p:sp>
      <p:pic>
        <p:nvPicPr>
          <p:cNvPr id="34" name="Picture 33">
            <a:extLst>
              <a:ext uri="{FF2B5EF4-FFF2-40B4-BE49-F238E27FC236}">
                <a16:creationId xmlns:a16="http://schemas.microsoft.com/office/drawing/2014/main" id="{CE0630A2-461A-F84A-A96E-CF0B738EEBC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31642" y="1382657"/>
            <a:ext cx="1256321" cy="1318297"/>
          </a:xfrm>
          <a:prstGeom prst="ellipse">
            <a:avLst/>
          </a:prstGeom>
          <a:ln>
            <a:noFill/>
          </a:ln>
          <a:effectLst>
            <a:softEdge rad="112500"/>
          </a:effectLst>
        </p:spPr>
      </p:pic>
      <p:sp>
        <p:nvSpPr>
          <p:cNvPr id="40" name="TextBox 39">
            <a:extLst>
              <a:ext uri="{FF2B5EF4-FFF2-40B4-BE49-F238E27FC236}">
                <a16:creationId xmlns:a16="http://schemas.microsoft.com/office/drawing/2014/main" id="{073432AE-E333-8848-BAFA-BB29F579AFC4}"/>
              </a:ext>
            </a:extLst>
          </p:cNvPr>
          <p:cNvSpPr txBox="1"/>
          <p:nvPr/>
        </p:nvSpPr>
        <p:spPr>
          <a:xfrm>
            <a:off x="378131" y="2715401"/>
            <a:ext cx="947695" cy="584775"/>
          </a:xfrm>
          <a:prstGeom prst="rect">
            <a:avLst/>
          </a:prstGeom>
          <a:noFill/>
        </p:spPr>
        <p:txBody>
          <a:bodyPr wrap="none" rtlCol="0">
            <a:spAutoFit/>
          </a:bodyPr>
          <a:lstStyle/>
          <a:p>
            <a:pPr algn="ctr"/>
            <a:r>
              <a:rPr lang="en-US" sz="1600" i="1" dirty="0" err="1">
                <a:latin typeface="Avenir Book" panose="02000503020000020003" pitchFamily="2" charset="0"/>
                <a:cs typeface="Arial" panose="020B0604020202020204" pitchFamily="34" charset="0"/>
              </a:rPr>
              <a:t>Erdem</a:t>
            </a:r>
            <a:r>
              <a:rPr lang="en-US" sz="1600" i="1" dirty="0">
                <a:latin typeface="Avenir Book" panose="02000503020000020003" pitchFamily="2" charset="0"/>
                <a:cs typeface="Arial" panose="020B0604020202020204" pitchFamily="34" charset="0"/>
              </a:rPr>
              <a:t> </a:t>
            </a:r>
          </a:p>
          <a:p>
            <a:pPr algn="ctr"/>
            <a:r>
              <a:rPr lang="en-US" sz="1600" i="1" dirty="0" err="1">
                <a:latin typeface="Avenir Book" panose="02000503020000020003" pitchFamily="2" charset="0"/>
              </a:rPr>
              <a:t>Sarıyüce</a:t>
            </a:r>
            <a:endParaRPr lang="en-US" sz="1600" i="1" dirty="0">
              <a:latin typeface="Avenir Book" panose="02000503020000020003" pitchFamily="2" charset="0"/>
              <a:cs typeface="Arial" panose="020B0604020202020204" pitchFamily="34" charset="0"/>
            </a:endParaRPr>
          </a:p>
        </p:txBody>
      </p:sp>
      <p:sp>
        <p:nvSpPr>
          <p:cNvPr id="41" name="TextBox 40">
            <a:extLst>
              <a:ext uri="{FF2B5EF4-FFF2-40B4-BE49-F238E27FC236}">
                <a16:creationId xmlns:a16="http://schemas.microsoft.com/office/drawing/2014/main" id="{EF14B942-84B5-3646-9446-4BE8F17CB9B6}"/>
              </a:ext>
            </a:extLst>
          </p:cNvPr>
          <p:cNvSpPr txBox="1"/>
          <p:nvPr/>
        </p:nvSpPr>
        <p:spPr>
          <a:xfrm>
            <a:off x="5045777" y="1014949"/>
            <a:ext cx="973343" cy="400110"/>
          </a:xfrm>
          <a:prstGeom prst="rect">
            <a:avLst/>
          </a:prstGeom>
          <a:noFill/>
        </p:spPr>
        <p:txBody>
          <a:bodyPr wrap="none" rtlCol="0">
            <a:spAutoFit/>
          </a:bodyPr>
          <a:lstStyle/>
          <a:p>
            <a:r>
              <a:rPr lang="en-US" sz="2000" i="1" dirty="0" err="1">
                <a:solidFill>
                  <a:srgbClr val="941651"/>
                </a:solidFill>
                <a:latin typeface="PT Serif" panose="020A0603040505020204" pitchFamily="18" charset="77"/>
              </a:rPr>
              <a:t>PGAbB</a:t>
            </a:r>
            <a:endParaRPr lang="en-US" sz="2000" i="1" dirty="0">
              <a:solidFill>
                <a:srgbClr val="941651"/>
              </a:solidFill>
              <a:latin typeface="PT Serif" panose="020A0603040505020204" pitchFamily="18" charset="77"/>
            </a:endParaRPr>
          </a:p>
        </p:txBody>
      </p:sp>
      <p:sp>
        <p:nvSpPr>
          <p:cNvPr id="46" name="TextBox 45">
            <a:extLst>
              <a:ext uri="{FF2B5EF4-FFF2-40B4-BE49-F238E27FC236}">
                <a16:creationId xmlns:a16="http://schemas.microsoft.com/office/drawing/2014/main" id="{93D46359-5BAE-9A47-9D4F-F66F3600AFE3}"/>
              </a:ext>
            </a:extLst>
          </p:cNvPr>
          <p:cNvSpPr txBox="1"/>
          <p:nvPr/>
        </p:nvSpPr>
        <p:spPr>
          <a:xfrm>
            <a:off x="146288" y="3884022"/>
            <a:ext cx="2955233" cy="400110"/>
          </a:xfrm>
          <a:prstGeom prst="rect">
            <a:avLst/>
          </a:prstGeom>
          <a:noFill/>
        </p:spPr>
        <p:txBody>
          <a:bodyPr wrap="none" rtlCol="0">
            <a:spAutoFit/>
          </a:bodyPr>
          <a:lstStyle/>
          <a:p>
            <a:r>
              <a:rPr lang="en-US" sz="2000" i="1" dirty="0">
                <a:solidFill>
                  <a:srgbClr val="941651"/>
                </a:solidFill>
                <a:latin typeface="PT Serif" panose="020A0603040505020204" pitchFamily="18" charset="77"/>
              </a:rPr>
              <a:t>(Other) </a:t>
            </a:r>
            <a:r>
              <a:rPr lang="en-US" sz="2000" i="1" dirty="0" err="1">
                <a:solidFill>
                  <a:srgbClr val="941651"/>
                </a:solidFill>
                <a:latin typeface="PT Serif" panose="020A0603040505020204" pitchFamily="18" charset="77"/>
              </a:rPr>
              <a:t>TDAlab</a:t>
            </a:r>
            <a:r>
              <a:rPr lang="en-US" sz="2000" i="1" dirty="0">
                <a:solidFill>
                  <a:srgbClr val="941651"/>
                </a:solidFill>
                <a:latin typeface="PT Serif" panose="020A0603040505020204" pitchFamily="18" charset="77"/>
              </a:rPr>
              <a:t> Members</a:t>
            </a:r>
          </a:p>
        </p:txBody>
      </p:sp>
      <p:pic>
        <p:nvPicPr>
          <p:cNvPr id="47" name="Picture 46">
            <a:extLst>
              <a:ext uri="{FF2B5EF4-FFF2-40B4-BE49-F238E27FC236}">
                <a16:creationId xmlns:a16="http://schemas.microsoft.com/office/drawing/2014/main" id="{5DEB77A7-C579-5B4C-8582-E22E14B363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01659" y="4278479"/>
            <a:ext cx="1401315" cy="1401315"/>
          </a:xfrm>
          <a:prstGeom prst="ellipse">
            <a:avLst/>
          </a:prstGeom>
          <a:ln>
            <a:noFill/>
          </a:ln>
          <a:effectLst>
            <a:softEdge rad="112500"/>
          </a:effectLst>
        </p:spPr>
      </p:pic>
      <p:sp>
        <p:nvSpPr>
          <p:cNvPr id="50" name="TextBox 49">
            <a:extLst>
              <a:ext uri="{FF2B5EF4-FFF2-40B4-BE49-F238E27FC236}">
                <a16:creationId xmlns:a16="http://schemas.microsoft.com/office/drawing/2014/main" id="{61DB7660-9AC8-7245-9DBD-C89B24910269}"/>
              </a:ext>
            </a:extLst>
          </p:cNvPr>
          <p:cNvSpPr txBox="1"/>
          <p:nvPr/>
        </p:nvSpPr>
        <p:spPr>
          <a:xfrm>
            <a:off x="8657507" y="5709619"/>
            <a:ext cx="640111" cy="584775"/>
          </a:xfrm>
          <a:prstGeom prst="rect">
            <a:avLst/>
          </a:prstGeom>
          <a:noFill/>
        </p:spPr>
        <p:txBody>
          <a:bodyPr wrap="none" rtlCol="0">
            <a:spAutoFit/>
          </a:bodyPr>
          <a:lstStyle/>
          <a:p>
            <a:pPr algn="ctr"/>
            <a:r>
              <a:rPr lang="en-US" sz="1600" dirty="0" err="1">
                <a:latin typeface="Avenir" panose="02000503020000020003" pitchFamily="2" charset="0"/>
                <a:cs typeface="Arial" panose="020B0604020202020204" pitchFamily="34" charset="0"/>
              </a:rPr>
              <a:t>Fatih</a:t>
            </a:r>
            <a:endParaRPr lang="en-US" sz="1600" dirty="0">
              <a:latin typeface="Avenir" panose="02000503020000020003" pitchFamily="2" charset="0"/>
              <a:cs typeface="Arial" panose="020B0604020202020204" pitchFamily="34" charset="0"/>
            </a:endParaRPr>
          </a:p>
          <a:p>
            <a:pPr algn="ctr"/>
            <a:r>
              <a:rPr lang="en-US" sz="1600" dirty="0" err="1">
                <a:latin typeface="Avenir" panose="02000503020000020003" pitchFamily="2" charset="0"/>
                <a:cs typeface="Arial" panose="020B0604020202020204" pitchFamily="34" charset="0"/>
              </a:rPr>
              <a:t>Balin</a:t>
            </a:r>
            <a:endParaRPr lang="en-US" sz="1600" dirty="0">
              <a:latin typeface="Avenir" panose="02000503020000020003" pitchFamily="2" charset="0"/>
              <a:cs typeface="Arial" panose="020B0604020202020204" pitchFamily="34" charset="0"/>
            </a:endParaRPr>
          </a:p>
        </p:txBody>
      </p:sp>
      <p:pic>
        <p:nvPicPr>
          <p:cNvPr id="53" name="Picture 52">
            <a:extLst>
              <a:ext uri="{FF2B5EF4-FFF2-40B4-BE49-F238E27FC236}">
                <a16:creationId xmlns:a16="http://schemas.microsoft.com/office/drawing/2014/main" id="{1212F66D-BEB5-194F-AF39-6AABF13E6AE6}"/>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3120486" y="4308806"/>
            <a:ext cx="1143512" cy="1401315"/>
          </a:xfrm>
          <a:prstGeom prst="ellipse">
            <a:avLst/>
          </a:prstGeom>
          <a:ln>
            <a:noFill/>
          </a:ln>
          <a:effectLst>
            <a:softEdge rad="112500"/>
          </a:effectLst>
        </p:spPr>
      </p:pic>
      <p:sp>
        <p:nvSpPr>
          <p:cNvPr id="56" name="TextBox 55">
            <a:extLst>
              <a:ext uri="{FF2B5EF4-FFF2-40B4-BE49-F238E27FC236}">
                <a16:creationId xmlns:a16="http://schemas.microsoft.com/office/drawing/2014/main" id="{FFFAE7B3-4200-9C42-9672-FF02BAAD9181}"/>
              </a:ext>
            </a:extLst>
          </p:cNvPr>
          <p:cNvSpPr txBox="1"/>
          <p:nvPr/>
        </p:nvSpPr>
        <p:spPr>
          <a:xfrm>
            <a:off x="3264463" y="5709619"/>
            <a:ext cx="825867" cy="584775"/>
          </a:xfrm>
          <a:prstGeom prst="rect">
            <a:avLst/>
          </a:prstGeom>
          <a:noFill/>
        </p:spPr>
        <p:txBody>
          <a:bodyPr wrap="none" rtlCol="0">
            <a:spAutoFit/>
          </a:bodyPr>
          <a:lstStyle/>
          <a:p>
            <a:pPr algn="ctr"/>
            <a:r>
              <a:rPr lang="en-US" sz="1600" dirty="0" err="1">
                <a:latin typeface="Avenir" panose="02000503020000020003" pitchFamily="2" charset="0"/>
                <a:cs typeface="Arial" panose="020B0604020202020204" pitchFamily="34" charset="0"/>
              </a:rPr>
              <a:t>Kaan</a:t>
            </a:r>
            <a:endParaRPr lang="en-US" sz="1600" dirty="0">
              <a:latin typeface="Avenir" panose="02000503020000020003" pitchFamily="2" charset="0"/>
              <a:cs typeface="Arial" panose="020B0604020202020204" pitchFamily="34" charset="0"/>
            </a:endParaRPr>
          </a:p>
          <a:p>
            <a:pPr algn="ctr"/>
            <a:r>
              <a:rPr lang="en-US" sz="1600" dirty="0" err="1">
                <a:latin typeface="Avenir" panose="02000503020000020003" pitchFamily="2" charset="0"/>
                <a:cs typeface="Arial" panose="020B0604020202020204" pitchFamily="34" charset="0"/>
              </a:rPr>
              <a:t>Sancak</a:t>
            </a:r>
            <a:endParaRPr lang="en-US" sz="1600" dirty="0">
              <a:latin typeface="Avenir" panose="02000503020000020003" pitchFamily="2" charset="0"/>
              <a:cs typeface="Arial" panose="020B0604020202020204" pitchFamily="34" charset="0"/>
            </a:endParaRPr>
          </a:p>
        </p:txBody>
      </p:sp>
      <p:pic>
        <p:nvPicPr>
          <p:cNvPr id="59" name="Picture 58">
            <a:extLst>
              <a:ext uri="{FF2B5EF4-FFF2-40B4-BE49-F238E27FC236}">
                <a16:creationId xmlns:a16="http://schemas.microsoft.com/office/drawing/2014/main" id="{6D6AA42B-A45A-5A4B-87F1-3BED5CBFB9E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713252" y="4250365"/>
            <a:ext cx="1256321" cy="1501459"/>
          </a:xfrm>
          <a:prstGeom prst="ellipse">
            <a:avLst/>
          </a:prstGeom>
          <a:ln>
            <a:noFill/>
          </a:ln>
          <a:effectLst>
            <a:softEdge rad="112500"/>
          </a:effectLst>
        </p:spPr>
      </p:pic>
      <p:sp>
        <p:nvSpPr>
          <p:cNvPr id="62" name="TextBox 61">
            <a:extLst>
              <a:ext uri="{FF2B5EF4-FFF2-40B4-BE49-F238E27FC236}">
                <a16:creationId xmlns:a16="http://schemas.microsoft.com/office/drawing/2014/main" id="{7AE0E59F-B857-FA49-A3D3-F72E1FA25861}"/>
              </a:ext>
            </a:extLst>
          </p:cNvPr>
          <p:cNvSpPr txBox="1"/>
          <p:nvPr/>
        </p:nvSpPr>
        <p:spPr>
          <a:xfrm>
            <a:off x="5842763" y="5709619"/>
            <a:ext cx="930063" cy="584775"/>
          </a:xfrm>
          <a:prstGeom prst="rect">
            <a:avLst/>
          </a:prstGeom>
          <a:noFill/>
        </p:spPr>
        <p:txBody>
          <a:bodyPr wrap="none" rtlCol="0">
            <a:spAutoFit/>
          </a:bodyPr>
          <a:lstStyle/>
          <a:p>
            <a:pPr algn="ctr"/>
            <a:r>
              <a:rPr lang="en-US" sz="1600" dirty="0" err="1">
                <a:latin typeface="Avenir" panose="02000503020000020003" pitchFamily="2" charset="0"/>
                <a:cs typeface="Arial" panose="020B0604020202020204" pitchFamily="34" charset="0"/>
              </a:rPr>
              <a:t>Xiaojing</a:t>
            </a:r>
            <a:endParaRPr lang="en-US" sz="1600" dirty="0">
              <a:latin typeface="Avenir" panose="02000503020000020003" pitchFamily="2" charset="0"/>
              <a:cs typeface="Arial" panose="020B0604020202020204" pitchFamily="34" charset="0"/>
            </a:endParaRPr>
          </a:p>
          <a:p>
            <a:pPr algn="ctr"/>
            <a:r>
              <a:rPr lang="en-US" sz="1600" dirty="0">
                <a:latin typeface="Avenir" panose="02000503020000020003" pitchFamily="2" charset="0"/>
                <a:cs typeface="Arial" panose="020B0604020202020204" pitchFamily="34" charset="0"/>
              </a:rPr>
              <a:t>An</a:t>
            </a:r>
          </a:p>
        </p:txBody>
      </p:sp>
      <p:pic>
        <p:nvPicPr>
          <p:cNvPr id="63" name="Picture 62">
            <a:extLst>
              <a:ext uri="{FF2B5EF4-FFF2-40B4-BE49-F238E27FC236}">
                <a16:creationId xmlns:a16="http://schemas.microsoft.com/office/drawing/2014/main" id="{1631AAE5-43E0-2248-B469-22F4519B78B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5455" y="4311348"/>
            <a:ext cx="1395150" cy="1395150"/>
          </a:xfrm>
          <a:prstGeom prst="ellipse">
            <a:avLst/>
          </a:prstGeom>
          <a:ln>
            <a:noFill/>
          </a:ln>
          <a:effectLst>
            <a:softEdge rad="112500"/>
          </a:effectLst>
        </p:spPr>
      </p:pic>
      <p:sp>
        <p:nvSpPr>
          <p:cNvPr id="64" name="TextBox 63">
            <a:extLst>
              <a:ext uri="{FF2B5EF4-FFF2-40B4-BE49-F238E27FC236}">
                <a16:creationId xmlns:a16="http://schemas.microsoft.com/office/drawing/2014/main" id="{4B77E1F0-7352-DF42-BBE6-0AE6E30A1FA3}"/>
              </a:ext>
            </a:extLst>
          </p:cNvPr>
          <p:cNvSpPr txBox="1"/>
          <p:nvPr/>
        </p:nvSpPr>
        <p:spPr>
          <a:xfrm>
            <a:off x="215794" y="5709619"/>
            <a:ext cx="1284967" cy="646331"/>
          </a:xfrm>
          <a:prstGeom prst="rect">
            <a:avLst/>
          </a:prstGeom>
          <a:noFill/>
        </p:spPr>
        <p:txBody>
          <a:bodyPr wrap="none" rtlCol="0">
            <a:spAutoFit/>
          </a:bodyPr>
          <a:lstStyle/>
          <a:p>
            <a:pPr algn="ctr"/>
            <a:r>
              <a:rPr lang="en-US" dirty="0" err="1">
                <a:latin typeface="Avenir" panose="02000503020000020003" pitchFamily="2" charset="0"/>
                <a:cs typeface="Arial" panose="020B0604020202020204" pitchFamily="34" charset="0"/>
              </a:rPr>
              <a:t>Ümit</a:t>
            </a:r>
            <a:r>
              <a:rPr lang="en-US" dirty="0">
                <a:latin typeface="Avenir" panose="02000503020000020003" pitchFamily="2" charset="0"/>
                <a:cs typeface="Arial" panose="020B0604020202020204" pitchFamily="34" charset="0"/>
              </a:rPr>
              <a:t> V. </a:t>
            </a:r>
          </a:p>
          <a:p>
            <a:pPr algn="ctr"/>
            <a:r>
              <a:rPr lang="en-US" dirty="0" err="1">
                <a:latin typeface="Avenir" panose="02000503020000020003" pitchFamily="2" charset="0"/>
                <a:cs typeface="Arial" panose="020B0604020202020204" pitchFamily="34" charset="0"/>
              </a:rPr>
              <a:t>Çatalyürek</a:t>
            </a:r>
            <a:endParaRPr lang="en-US" dirty="0">
              <a:latin typeface="Avenir" panose="02000503020000020003" pitchFamily="2" charset="0"/>
              <a:cs typeface="Arial" panose="020B0604020202020204" pitchFamily="34" charset="0"/>
            </a:endParaRPr>
          </a:p>
        </p:txBody>
      </p:sp>
      <p:pic>
        <p:nvPicPr>
          <p:cNvPr id="65" name="Picture 64">
            <a:extLst>
              <a:ext uri="{FF2B5EF4-FFF2-40B4-BE49-F238E27FC236}">
                <a16:creationId xmlns:a16="http://schemas.microsoft.com/office/drawing/2014/main" id="{3D3C9373-E4DE-F74B-B17C-736D2E187C7B}"/>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4376210" y="4297119"/>
            <a:ext cx="1258644" cy="1395241"/>
          </a:xfrm>
          <a:prstGeom prst="ellipse">
            <a:avLst/>
          </a:prstGeom>
          <a:ln>
            <a:noFill/>
          </a:ln>
          <a:effectLst>
            <a:softEdge rad="112500"/>
          </a:effectLst>
        </p:spPr>
      </p:pic>
      <p:sp>
        <p:nvSpPr>
          <p:cNvPr id="66" name="TextBox 65">
            <a:extLst>
              <a:ext uri="{FF2B5EF4-FFF2-40B4-BE49-F238E27FC236}">
                <a16:creationId xmlns:a16="http://schemas.microsoft.com/office/drawing/2014/main" id="{7906375B-C17C-5945-8FFA-5EE4C5A6F06F}"/>
              </a:ext>
            </a:extLst>
          </p:cNvPr>
          <p:cNvSpPr txBox="1"/>
          <p:nvPr/>
        </p:nvSpPr>
        <p:spPr>
          <a:xfrm>
            <a:off x="4567845" y="5709619"/>
            <a:ext cx="861133" cy="584775"/>
          </a:xfrm>
          <a:prstGeom prst="rect">
            <a:avLst/>
          </a:prstGeom>
          <a:noFill/>
        </p:spPr>
        <p:txBody>
          <a:bodyPr wrap="none" rtlCol="0">
            <a:spAutoFit/>
          </a:bodyPr>
          <a:lstStyle/>
          <a:p>
            <a:pPr algn="ctr"/>
            <a:r>
              <a:rPr lang="en-US" sz="1600" dirty="0">
                <a:latin typeface="Avenir" panose="02000503020000020003" pitchFamily="2" charset="0"/>
                <a:cs typeface="Arial" panose="020B0604020202020204" pitchFamily="34" charset="0"/>
              </a:rPr>
              <a:t>Yusuf </a:t>
            </a:r>
          </a:p>
          <a:p>
            <a:pPr algn="ctr"/>
            <a:r>
              <a:rPr lang="en-US" sz="1600" dirty="0" err="1">
                <a:latin typeface="Avenir" panose="02000503020000020003" pitchFamily="2" charset="0"/>
                <a:cs typeface="Arial" panose="020B0604020202020204" pitchFamily="34" charset="0"/>
              </a:rPr>
              <a:t>Özkaya</a:t>
            </a:r>
            <a:endParaRPr lang="en-US" sz="1600" dirty="0">
              <a:latin typeface="Avenir" panose="02000503020000020003" pitchFamily="2" charset="0"/>
              <a:cs typeface="Arial" panose="020B0604020202020204" pitchFamily="34" charset="0"/>
            </a:endParaRPr>
          </a:p>
        </p:txBody>
      </p:sp>
      <p:pic>
        <p:nvPicPr>
          <p:cNvPr id="67" name="Picture 66">
            <a:extLst>
              <a:ext uri="{FF2B5EF4-FFF2-40B4-BE49-F238E27FC236}">
                <a16:creationId xmlns:a16="http://schemas.microsoft.com/office/drawing/2014/main" id="{B8D534B7-E117-B645-A457-B80B1D62B058}"/>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1754984" y="4311348"/>
            <a:ext cx="1258644" cy="1381012"/>
          </a:xfrm>
          <a:prstGeom prst="ellipse">
            <a:avLst/>
          </a:prstGeom>
          <a:ln>
            <a:noFill/>
          </a:ln>
          <a:effectLst>
            <a:softEdge rad="112500"/>
          </a:effectLst>
        </p:spPr>
      </p:pic>
      <p:sp>
        <p:nvSpPr>
          <p:cNvPr id="68" name="TextBox 67">
            <a:extLst>
              <a:ext uri="{FF2B5EF4-FFF2-40B4-BE49-F238E27FC236}">
                <a16:creationId xmlns:a16="http://schemas.microsoft.com/office/drawing/2014/main" id="{FD1E7F3F-9DD4-454B-995D-636B028D1F39}"/>
              </a:ext>
            </a:extLst>
          </p:cNvPr>
          <p:cNvSpPr txBox="1"/>
          <p:nvPr/>
        </p:nvSpPr>
        <p:spPr>
          <a:xfrm>
            <a:off x="1946619" y="5709619"/>
            <a:ext cx="912429" cy="584775"/>
          </a:xfrm>
          <a:prstGeom prst="rect">
            <a:avLst/>
          </a:prstGeom>
          <a:noFill/>
        </p:spPr>
        <p:txBody>
          <a:bodyPr wrap="none" rtlCol="0">
            <a:spAutoFit/>
          </a:bodyPr>
          <a:lstStyle/>
          <a:p>
            <a:pPr algn="ctr"/>
            <a:r>
              <a:rPr lang="en-US" sz="1600" dirty="0" err="1">
                <a:latin typeface="Avenir" panose="02000503020000020003" pitchFamily="2" charset="0"/>
                <a:cs typeface="Arial" panose="020B0604020202020204" pitchFamily="34" charset="0"/>
              </a:rPr>
              <a:t>Kasimir</a:t>
            </a:r>
            <a:r>
              <a:rPr lang="en-US" sz="1600" dirty="0">
                <a:latin typeface="Avenir" panose="02000503020000020003" pitchFamily="2" charset="0"/>
                <a:cs typeface="Arial" panose="020B0604020202020204" pitchFamily="34" charset="0"/>
              </a:rPr>
              <a:t> </a:t>
            </a:r>
          </a:p>
          <a:p>
            <a:pPr algn="ctr"/>
            <a:r>
              <a:rPr lang="en-US" sz="1600" dirty="0" err="1">
                <a:latin typeface="Avenir" panose="02000503020000020003" pitchFamily="2" charset="0"/>
                <a:cs typeface="Arial" panose="020B0604020202020204" pitchFamily="34" charset="0"/>
              </a:rPr>
              <a:t>Gabert</a:t>
            </a:r>
            <a:endParaRPr lang="en-US" sz="1600" dirty="0">
              <a:latin typeface="Avenir" panose="02000503020000020003" pitchFamily="2" charset="0"/>
              <a:cs typeface="Arial" panose="020B0604020202020204" pitchFamily="34" charset="0"/>
            </a:endParaRPr>
          </a:p>
        </p:txBody>
      </p:sp>
      <p:pic>
        <p:nvPicPr>
          <p:cNvPr id="69" name="Picture 68">
            <a:extLst>
              <a:ext uri="{FF2B5EF4-FFF2-40B4-BE49-F238E27FC236}">
                <a16:creationId xmlns:a16="http://schemas.microsoft.com/office/drawing/2014/main" id="{431D0B41-E749-EC44-ABEE-5BA76EEEF46B}"/>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7125847" y="4332657"/>
            <a:ext cx="1180054" cy="1401315"/>
          </a:xfrm>
          <a:prstGeom prst="ellipse">
            <a:avLst/>
          </a:prstGeom>
          <a:ln>
            <a:noFill/>
          </a:ln>
          <a:effectLst>
            <a:softEdge rad="112500"/>
          </a:effectLst>
        </p:spPr>
      </p:pic>
      <p:sp>
        <p:nvSpPr>
          <p:cNvPr id="70" name="TextBox 69">
            <a:extLst>
              <a:ext uri="{FF2B5EF4-FFF2-40B4-BE49-F238E27FC236}">
                <a16:creationId xmlns:a16="http://schemas.microsoft.com/office/drawing/2014/main" id="{9354E191-E668-4C42-A7CC-D8D266FBDC11}"/>
              </a:ext>
            </a:extLst>
          </p:cNvPr>
          <p:cNvSpPr txBox="1"/>
          <p:nvPr/>
        </p:nvSpPr>
        <p:spPr>
          <a:xfrm>
            <a:off x="7307843" y="5709619"/>
            <a:ext cx="766557" cy="584775"/>
          </a:xfrm>
          <a:prstGeom prst="rect">
            <a:avLst/>
          </a:prstGeom>
          <a:noFill/>
        </p:spPr>
        <p:txBody>
          <a:bodyPr wrap="none" rtlCol="0">
            <a:spAutoFit/>
          </a:bodyPr>
          <a:lstStyle/>
          <a:p>
            <a:pPr algn="ctr"/>
            <a:r>
              <a:rPr lang="en-US" sz="1600" dirty="0">
                <a:latin typeface="Avenir" panose="02000503020000020003" pitchFamily="2" charset="0"/>
                <a:cs typeface="Arial" panose="020B0604020202020204" pitchFamily="34" charset="0"/>
              </a:rPr>
              <a:t>James</a:t>
            </a:r>
          </a:p>
          <a:p>
            <a:pPr algn="ctr"/>
            <a:r>
              <a:rPr lang="en-US" sz="1600" dirty="0">
                <a:latin typeface="Avenir" panose="02000503020000020003" pitchFamily="2" charset="0"/>
                <a:cs typeface="Arial" panose="020B0604020202020204" pitchFamily="34" charset="0"/>
              </a:rPr>
              <a:t>Fox</a:t>
            </a:r>
          </a:p>
        </p:txBody>
      </p:sp>
      <p:pic>
        <p:nvPicPr>
          <p:cNvPr id="71" name="Picture 70">
            <a:extLst>
              <a:ext uri="{FF2B5EF4-FFF2-40B4-BE49-F238E27FC236}">
                <a16:creationId xmlns:a16="http://schemas.microsoft.com/office/drawing/2014/main" id="{40C3DBCE-06AD-F349-B31D-3CF5C336C3CB}"/>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9702974" y="4278479"/>
            <a:ext cx="966385" cy="1401315"/>
          </a:xfrm>
          <a:prstGeom prst="ellipse">
            <a:avLst/>
          </a:prstGeom>
          <a:ln>
            <a:noFill/>
          </a:ln>
          <a:effectLst>
            <a:softEdge rad="112500"/>
          </a:effectLst>
        </p:spPr>
      </p:pic>
      <p:sp>
        <p:nvSpPr>
          <p:cNvPr id="72" name="TextBox 71">
            <a:extLst>
              <a:ext uri="{FF2B5EF4-FFF2-40B4-BE49-F238E27FC236}">
                <a16:creationId xmlns:a16="http://schemas.microsoft.com/office/drawing/2014/main" id="{0FFCF9CD-EE45-A244-8214-29CF5509E666}"/>
              </a:ext>
            </a:extLst>
          </p:cNvPr>
          <p:cNvSpPr txBox="1"/>
          <p:nvPr/>
        </p:nvSpPr>
        <p:spPr>
          <a:xfrm>
            <a:off x="9643485" y="5709619"/>
            <a:ext cx="1035860" cy="584775"/>
          </a:xfrm>
          <a:prstGeom prst="rect">
            <a:avLst/>
          </a:prstGeom>
          <a:noFill/>
        </p:spPr>
        <p:txBody>
          <a:bodyPr wrap="none" rtlCol="0">
            <a:spAutoFit/>
          </a:bodyPr>
          <a:lstStyle/>
          <a:p>
            <a:pPr algn="ctr"/>
            <a:r>
              <a:rPr lang="en-US" sz="1600" dirty="0">
                <a:latin typeface="Avenir" panose="02000503020000020003" pitchFamily="2" charset="0"/>
                <a:cs typeface="Arial" panose="020B0604020202020204" pitchFamily="34" charset="0"/>
              </a:rPr>
              <a:t>Benjamin</a:t>
            </a:r>
          </a:p>
          <a:p>
            <a:pPr algn="ctr"/>
            <a:r>
              <a:rPr lang="en-US" sz="1600" dirty="0">
                <a:latin typeface="Avenir" panose="02000503020000020003" pitchFamily="2" charset="0"/>
                <a:cs typeface="Arial" panose="020B0604020202020204" pitchFamily="34" charset="0"/>
              </a:rPr>
              <a:t>Cobb</a:t>
            </a:r>
          </a:p>
        </p:txBody>
      </p:sp>
      <p:grpSp>
        <p:nvGrpSpPr>
          <p:cNvPr id="8" name="Group 7">
            <a:extLst>
              <a:ext uri="{FF2B5EF4-FFF2-40B4-BE49-F238E27FC236}">
                <a16:creationId xmlns:a16="http://schemas.microsoft.com/office/drawing/2014/main" id="{4B9FD2BD-1094-B332-0512-1C1EBFEDB470}"/>
              </a:ext>
            </a:extLst>
          </p:cNvPr>
          <p:cNvGrpSpPr/>
          <p:nvPr/>
        </p:nvGrpSpPr>
        <p:grpSpPr>
          <a:xfrm>
            <a:off x="9347334" y="1077338"/>
            <a:ext cx="2534592" cy="2354649"/>
            <a:chOff x="9798568" y="1387819"/>
            <a:chExt cx="2282535" cy="2044168"/>
          </a:xfrm>
        </p:grpSpPr>
        <p:pic>
          <p:nvPicPr>
            <p:cNvPr id="5" name="Picture 4">
              <a:extLst>
                <a:ext uri="{FF2B5EF4-FFF2-40B4-BE49-F238E27FC236}">
                  <a16:creationId xmlns:a16="http://schemas.microsoft.com/office/drawing/2014/main" id="{59CD080C-A2A4-6546-BA2C-B6BEE9E984E1}"/>
                </a:ext>
              </a:extLst>
            </p:cNvPr>
            <p:cNvPicPr>
              <a:picLocks noChangeAspect="1"/>
            </p:cNvPicPr>
            <p:nvPr/>
          </p:nvPicPr>
          <p:blipFill>
            <a:blip r:embed="rId16"/>
            <a:stretch>
              <a:fillRect/>
            </a:stretch>
          </p:blipFill>
          <p:spPr>
            <a:xfrm>
              <a:off x="9798568" y="1387819"/>
              <a:ext cx="2282535" cy="1545399"/>
            </a:xfrm>
            <a:prstGeom prst="rect">
              <a:avLst/>
            </a:prstGeom>
          </p:spPr>
        </p:pic>
        <p:sp>
          <p:nvSpPr>
            <p:cNvPr id="7" name="TextBox 6">
              <a:extLst>
                <a:ext uri="{FF2B5EF4-FFF2-40B4-BE49-F238E27FC236}">
                  <a16:creationId xmlns:a16="http://schemas.microsoft.com/office/drawing/2014/main" id="{B787B227-4195-64CC-B4C1-EC8F344469D8}"/>
                </a:ext>
              </a:extLst>
            </p:cNvPr>
            <p:cNvSpPr txBox="1"/>
            <p:nvPr/>
          </p:nvSpPr>
          <p:spPr>
            <a:xfrm>
              <a:off x="9904936" y="2625018"/>
              <a:ext cx="2069797" cy="646331"/>
            </a:xfrm>
            <a:prstGeom prst="rect">
              <a:avLst/>
            </a:prstGeom>
            <a:solidFill>
              <a:schemeClr val="bg1"/>
            </a:solidFill>
          </p:spPr>
          <p:txBody>
            <a:bodyPr wrap="none" rtlCol="0">
              <a:spAutoFit/>
            </a:bodyPr>
            <a:lstStyle/>
            <a:p>
              <a:pPr algn="ctr"/>
              <a:r>
                <a:rPr lang="en-US" b="1" dirty="0">
                  <a:solidFill>
                    <a:srgbClr val="0070C0"/>
                  </a:solidFill>
                </a:rPr>
                <a:t>Amazon Neptune</a:t>
              </a:r>
            </a:p>
            <a:p>
              <a:pPr algn="ctr"/>
              <a:r>
                <a:rPr lang="en-US" b="1" dirty="0">
                  <a:solidFill>
                    <a:srgbClr val="0070C0"/>
                  </a:solidFill>
                </a:rPr>
                <a:t>Team</a:t>
              </a:r>
            </a:p>
          </p:txBody>
        </p:sp>
        <p:sp>
          <p:nvSpPr>
            <p:cNvPr id="9" name="Rectangle 8">
              <a:extLst>
                <a:ext uri="{FF2B5EF4-FFF2-40B4-BE49-F238E27FC236}">
                  <a16:creationId xmlns:a16="http://schemas.microsoft.com/office/drawing/2014/main" id="{BF9496A7-0D25-C432-267A-0B1F5D6FE95D}"/>
                </a:ext>
              </a:extLst>
            </p:cNvPr>
            <p:cNvSpPr/>
            <p:nvPr/>
          </p:nvSpPr>
          <p:spPr>
            <a:xfrm>
              <a:off x="9798568" y="1387819"/>
              <a:ext cx="2282535" cy="20441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289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a:bodyPr>
          <a:lstStyle/>
          <a:p>
            <a:pPr eaLnBrk="1" hangingPunct="1"/>
            <a:r>
              <a:rPr lang="en-US" dirty="0">
                <a:latin typeface="Calibri" charset="0"/>
              </a:rPr>
              <a:t>Thanks</a:t>
            </a:r>
          </a:p>
        </p:txBody>
      </p:sp>
      <p:sp>
        <p:nvSpPr>
          <p:cNvPr id="35842" name="Content Placeholder 2"/>
          <p:cNvSpPr>
            <a:spLocks noGrp="1"/>
          </p:cNvSpPr>
          <p:nvPr>
            <p:ph idx="1"/>
          </p:nvPr>
        </p:nvSpPr>
        <p:spPr>
          <a:xfrm>
            <a:off x="609600" y="1305656"/>
            <a:ext cx="6485993" cy="3374085"/>
          </a:xfrm>
        </p:spPr>
        <p:txBody>
          <a:bodyPr/>
          <a:lstStyle/>
          <a:p>
            <a:pPr eaLnBrk="1" hangingPunct="1"/>
            <a:r>
              <a:rPr lang="en-US" sz="2800" dirty="0">
                <a:latin typeface="PT Serif" panose="020A0603040505020204" pitchFamily="18" charset="77"/>
                <a:ea typeface="ＭＳ Ｐゴシック" charset="0"/>
                <a:cs typeface="ＭＳ Ｐゴシック" charset="0"/>
              </a:rPr>
              <a:t>For more information </a:t>
            </a:r>
          </a:p>
          <a:p>
            <a:pPr lvl="1"/>
            <a:endParaRPr lang="en-US" dirty="0">
              <a:latin typeface="PT Serif" panose="020A0603040505020204" pitchFamily="18" charset="77"/>
              <a:ea typeface="ＭＳ Ｐゴシック" charset="0"/>
              <a:cs typeface="ＭＳ Ｐゴシック" charset="0"/>
            </a:endParaRPr>
          </a:p>
          <a:p>
            <a:pPr lvl="1"/>
            <a:r>
              <a:rPr lang="en-US" dirty="0">
                <a:latin typeface="PT Serif" panose="020A0603040505020204" pitchFamily="18" charset="77"/>
                <a:ea typeface="ＭＳ Ｐゴシック" charset="0"/>
                <a:cs typeface="ＭＳ Ｐゴシック" charset="0"/>
              </a:rPr>
              <a:t>email: </a:t>
            </a:r>
            <a:r>
              <a:rPr lang="en-US" dirty="0">
                <a:solidFill>
                  <a:srgbClr val="941651"/>
                </a:solidFill>
                <a:latin typeface="PT Serif" panose="020A0603040505020204" pitchFamily="18" charset="77"/>
                <a:ea typeface="ＭＳ Ｐゴシック" charset="0"/>
                <a:hlinkClick r:id="rId3">
                  <a:extLst>
                    <a:ext uri="{A12FA001-AC4F-418D-AE19-62706E023703}">
                      <ahyp:hlinkClr xmlns:ahyp="http://schemas.microsoft.com/office/drawing/2018/hyperlinkcolor" val="tx"/>
                    </a:ext>
                  </a:extLst>
                </a:hlinkClick>
              </a:rPr>
              <a:t>umit@gatech.edu</a:t>
            </a:r>
            <a:endParaRPr lang="en-US" dirty="0">
              <a:solidFill>
                <a:srgbClr val="941651"/>
              </a:solidFill>
              <a:latin typeface="PT Serif" panose="020A0603040505020204" pitchFamily="18" charset="77"/>
              <a:ea typeface="ＭＳ Ｐゴシック" charset="0"/>
            </a:endParaRPr>
          </a:p>
          <a:p>
            <a:pPr lvl="1"/>
            <a:r>
              <a:rPr lang="en-US" dirty="0">
                <a:solidFill>
                  <a:schemeClr val="tx1"/>
                </a:solidFill>
                <a:latin typeface="PT Serif" panose="020A0603040505020204" pitchFamily="18" charset="77"/>
                <a:ea typeface="ＭＳ Ｐゴシック" charset="0"/>
              </a:rPr>
              <a:t>twitter: </a:t>
            </a:r>
            <a:r>
              <a:rPr lang="en-US" dirty="0">
                <a:solidFill>
                  <a:srgbClr val="5F5F5F"/>
                </a:solidFill>
                <a:latin typeface="PT Serif" panose="020A0603040505020204" pitchFamily="18" charset="77"/>
                <a:ea typeface="ＭＳ Ｐゴシック" charset="0"/>
                <a:hlinkClick r:id="rId4">
                  <a:extLst>
                    <a:ext uri="{A12FA001-AC4F-418D-AE19-62706E023703}">
                      <ahyp:hlinkClr xmlns:ahyp="http://schemas.microsoft.com/office/drawing/2018/hyperlinkcolor" val="tx"/>
                    </a:ext>
                  </a:extLst>
                </a:hlinkClick>
              </a:rPr>
              <a:t>@</a:t>
            </a:r>
            <a:r>
              <a:rPr lang="en-US" dirty="0" err="1">
                <a:solidFill>
                  <a:srgbClr val="941651"/>
                </a:solidFill>
                <a:latin typeface="PT Serif" panose="020A0603040505020204" pitchFamily="18" charset="77"/>
                <a:ea typeface="ＭＳ Ｐゴシック" charset="0"/>
                <a:hlinkClick r:id="rId4">
                  <a:extLst>
                    <a:ext uri="{A12FA001-AC4F-418D-AE19-62706E023703}">
                      <ahyp:hlinkClr xmlns:ahyp="http://schemas.microsoft.com/office/drawing/2018/hyperlinkcolor" val="tx"/>
                    </a:ext>
                  </a:extLst>
                </a:hlinkClick>
              </a:rPr>
              <a:t>catalyurek</a:t>
            </a:r>
            <a:endParaRPr lang="en-US" dirty="0">
              <a:solidFill>
                <a:srgbClr val="941651"/>
              </a:solidFill>
              <a:latin typeface="PT Serif" panose="020A0603040505020204" pitchFamily="18" charset="77"/>
              <a:ea typeface="ＭＳ Ｐゴシック" charset="0"/>
            </a:endParaRPr>
          </a:p>
          <a:p>
            <a:pPr lvl="1"/>
            <a:r>
              <a:rPr lang="en-US" dirty="0">
                <a:latin typeface="PT Serif" panose="020A0603040505020204" pitchFamily="18" charset="77"/>
                <a:ea typeface="ＭＳ Ｐゴシック" charset="0"/>
              </a:rPr>
              <a:t>web:  </a:t>
            </a:r>
            <a:r>
              <a:rPr lang="en-US" dirty="0">
                <a:solidFill>
                  <a:srgbClr val="941651"/>
                </a:solidFill>
                <a:latin typeface="PT Serif" panose="020A0603040505020204" pitchFamily="18" charset="77"/>
                <a:ea typeface="ＭＳ Ｐゴシック" charset="0"/>
                <a:hlinkClick r:id="rId5">
                  <a:extLst>
                    <a:ext uri="{A12FA001-AC4F-418D-AE19-62706E023703}">
                      <ahyp:hlinkClr xmlns:ahyp="http://schemas.microsoft.com/office/drawing/2018/hyperlinkcolor" val="tx"/>
                    </a:ext>
                  </a:extLst>
                </a:hlinkClick>
              </a:rPr>
              <a:t>tda.gatech.edu</a:t>
            </a:r>
            <a:endParaRPr lang="en-US" dirty="0">
              <a:solidFill>
                <a:srgbClr val="941651"/>
              </a:solidFill>
              <a:latin typeface="PT Serif" panose="020A0603040505020204" pitchFamily="18" charset="77"/>
              <a:ea typeface="ＭＳ Ｐゴシック" charset="0"/>
            </a:endParaRPr>
          </a:p>
          <a:p>
            <a:pPr lvl="1"/>
            <a:endParaRPr lang="en-US" dirty="0">
              <a:solidFill>
                <a:srgbClr val="941651"/>
              </a:solidFill>
              <a:latin typeface="PT Serif" panose="020A0603040505020204" pitchFamily="18" charset="77"/>
              <a:ea typeface="ＭＳ Ｐゴシック" charset="0"/>
            </a:endParaRPr>
          </a:p>
          <a:p>
            <a:pPr eaLnBrk="1" hangingPunct="1"/>
            <a:r>
              <a:rPr lang="en-US" sz="2400" dirty="0">
                <a:latin typeface="PT Serif" panose="020A0603040505020204" pitchFamily="18" charset="77"/>
                <a:ea typeface="ＭＳ Ｐゴシック" charset="0"/>
                <a:cs typeface="ＭＳ Ｐゴシック" charset="0"/>
              </a:rPr>
              <a:t>Acknowledgement of (Previous) Support</a:t>
            </a:r>
          </a:p>
          <a:p>
            <a:pPr eaLnBrk="1" hangingPunct="1"/>
            <a:endParaRPr lang="en-US" sz="2800" dirty="0">
              <a:latin typeface="PT Serif" panose="020A0603040505020204" pitchFamily="18" charset="77"/>
              <a:ea typeface="ＭＳ Ｐゴシック" charset="0"/>
              <a:cs typeface="ＭＳ Ｐゴシック" charset="0"/>
            </a:endParaRPr>
          </a:p>
          <a:p>
            <a:pPr lvl="1" eaLnBrk="1" hangingPunct="1"/>
            <a:endParaRPr lang="en-US" sz="2800" dirty="0">
              <a:latin typeface="PT Serif" panose="020A0603040505020204" pitchFamily="18" charset="77"/>
              <a:ea typeface="ＭＳ Ｐゴシック" charset="0"/>
            </a:endParaRPr>
          </a:p>
          <a:p>
            <a:pPr lvl="1" eaLnBrk="1" hangingPunct="1"/>
            <a:endParaRPr lang="en-US" sz="2800" dirty="0">
              <a:latin typeface="PT Serif" panose="020A0603040505020204" pitchFamily="18" charset="77"/>
              <a:ea typeface="ＭＳ Ｐゴシック" charset="0"/>
            </a:endParaRPr>
          </a:p>
        </p:txBody>
      </p:sp>
      <p:graphicFrame>
        <p:nvGraphicFramePr>
          <p:cNvPr id="7" name="Table 6"/>
          <p:cNvGraphicFramePr>
            <a:graphicFrameLocks noGrp="1"/>
          </p:cNvGraphicFramePr>
          <p:nvPr/>
        </p:nvGraphicFramePr>
        <p:xfrm>
          <a:off x="2600325" y="4383649"/>
          <a:ext cx="6096000" cy="371475"/>
        </p:xfrm>
        <a:graphic>
          <a:graphicData uri="http://schemas.openxmlformats.org/drawingml/2006/table">
            <a:tbl>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5851" name="Picture 7" descr="NSF.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68941" y="4981995"/>
            <a:ext cx="766719" cy="72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2" name="Picture 8" descr="DOE.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322135" y="4969033"/>
            <a:ext cx="753366" cy="754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13" descr="SANDIA.gi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588006" y="5168970"/>
            <a:ext cx="978825" cy="440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159A9EB-4D2D-D447-A9E4-2B8905B4181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45627" y="921331"/>
            <a:ext cx="3717431" cy="5571793"/>
          </a:xfrm>
          <a:prstGeom prst="rect">
            <a:avLst/>
          </a:prstGeom>
        </p:spPr>
      </p:pic>
      <p:sp>
        <p:nvSpPr>
          <p:cNvPr id="25" name="TextBox 24">
            <a:extLst>
              <a:ext uri="{FF2B5EF4-FFF2-40B4-BE49-F238E27FC236}">
                <a16:creationId xmlns:a16="http://schemas.microsoft.com/office/drawing/2014/main" id="{BE7D223F-5B2C-044C-A3C4-78880B5EFCD4}"/>
              </a:ext>
            </a:extLst>
          </p:cNvPr>
          <p:cNvSpPr txBox="1"/>
          <p:nvPr/>
        </p:nvSpPr>
        <p:spPr>
          <a:xfrm rot="21201404">
            <a:off x="8432321" y="2167979"/>
            <a:ext cx="1494009" cy="307777"/>
          </a:xfrm>
          <a:prstGeom prst="rect">
            <a:avLst/>
          </a:prstGeom>
          <a:noFill/>
        </p:spPr>
        <p:txBody>
          <a:bodyPr wrap="square" rtlCol="0">
            <a:spAutoFit/>
          </a:bodyPr>
          <a:lstStyle/>
          <a:p>
            <a:r>
              <a:rPr lang="en-US" sz="1400" b="1" dirty="0">
                <a:solidFill>
                  <a:schemeClr val="accent1"/>
                </a:solidFill>
                <a:latin typeface="Chalkboard" charset="0"/>
                <a:ea typeface="Chalkboard" charset="0"/>
                <a:cs typeface="Chalkboard" charset="0"/>
              </a:rPr>
              <a:t>parallel graph</a:t>
            </a:r>
          </a:p>
        </p:txBody>
      </p:sp>
      <p:sp>
        <p:nvSpPr>
          <p:cNvPr id="2" name="Date Placeholder 1">
            <a:extLst>
              <a:ext uri="{FF2B5EF4-FFF2-40B4-BE49-F238E27FC236}">
                <a16:creationId xmlns:a16="http://schemas.microsoft.com/office/drawing/2014/main" id="{02E95642-45DC-2F4B-BE56-2D9F594AC863}"/>
              </a:ext>
            </a:extLst>
          </p:cNvPr>
          <p:cNvSpPr>
            <a:spLocks noGrp="1"/>
          </p:cNvSpPr>
          <p:nvPr>
            <p:ph type="dt" sz="half" idx="10"/>
          </p:nvPr>
        </p:nvSpPr>
        <p:spPr/>
        <p:txBody>
          <a:bodyPr/>
          <a:lstStyle/>
          <a:p>
            <a:pPr>
              <a:defRPr/>
            </a:pPr>
            <a:r>
              <a:rPr lang="en-US"/>
              <a:t>12 Sep 2022 @ PPAM 2022</a:t>
            </a:r>
            <a:endParaRPr lang="en-US" dirty="0"/>
          </a:p>
        </p:txBody>
      </p:sp>
      <p:sp>
        <p:nvSpPr>
          <p:cNvPr id="4" name="Slide Number Placeholder 3">
            <a:extLst>
              <a:ext uri="{FF2B5EF4-FFF2-40B4-BE49-F238E27FC236}">
                <a16:creationId xmlns:a16="http://schemas.microsoft.com/office/drawing/2014/main" id="{609BB000-EA2E-694D-B493-04F408C455D0}"/>
              </a:ext>
            </a:extLst>
          </p:cNvPr>
          <p:cNvSpPr>
            <a:spLocks noGrp="1"/>
          </p:cNvSpPr>
          <p:nvPr>
            <p:ph type="sldNum" sz="quarter" idx="12"/>
          </p:nvPr>
        </p:nvSpPr>
        <p:spPr/>
        <p:txBody>
          <a:bodyPr/>
          <a:lstStyle/>
          <a:p>
            <a:fld id="{DF12B90A-6867-3A43-B59B-7A5CDA1F5239}" type="slidenum">
              <a:rPr lang="en-US" smtClean="0"/>
              <a:t>46</a:t>
            </a:fld>
            <a:endParaRPr lang="en-US" dirty="0"/>
          </a:p>
        </p:txBody>
      </p:sp>
      <p:sp>
        <p:nvSpPr>
          <p:cNvPr id="8" name="Footer Placeholder 7">
            <a:extLst>
              <a:ext uri="{FF2B5EF4-FFF2-40B4-BE49-F238E27FC236}">
                <a16:creationId xmlns:a16="http://schemas.microsoft.com/office/drawing/2014/main" id="{ADD478BF-19E1-B54B-BA1A-58D30B9CB7EF}"/>
              </a:ext>
            </a:extLst>
          </p:cNvPr>
          <p:cNvSpPr>
            <a:spLocks noGrp="1"/>
          </p:cNvSpPr>
          <p:nvPr>
            <p:ph type="ftr" sz="quarter" idx="11"/>
          </p:nvPr>
        </p:nvSpPr>
        <p:spPr/>
        <p:txBody>
          <a:bodyPr/>
          <a:lstStyle/>
          <a:p>
            <a:r>
              <a:rPr lang="en-US"/>
              <a:t>Çatalyürek "Bringing HPC Graph Analytics to Modern Graph Databases"</a:t>
            </a:r>
            <a:endParaRPr lang="en-US" dirty="0"/>
          </a:p>
        </p:txBody>
      </p:sp>
      <p:pic>
        <p:nvPicPr>
          <p:cNvPr id="13" name="Picture 12" descr="633878_NVLogo_3D.png">
            <a:extLst>
              <a:ext uri="{FF2B5EF4-FFF2-40B4-BE49-F238E27FC236}">
                <a16:creationId xmlns:a16="http://schemas.microsoft.com/office/drawing/2014/main" id="{9B76147A-D43D-C7F3-175F-89164C43790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79336" y="4980371"/>
            <a:ext cx="851400" cy="661963"/>
          </a:xfrm>
          <a:prstGeom prst="rect">
            <a:avLst/>
          </a:prstGeom>
        </p:spPr>
      </p:pic>
    </p:spTree>
    <p:extLst>
      <p:ext uri="{BB962C8B-B14F-4D97-AF65-F5344CB8AC3E}">
        <p14:creationId xmlns:p14="http://schemas.microsoft.com/office/powerpoint/2010/main" val="2840492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B270-7BCF-9747-BBF9-FFF89148A10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9179B1C-411C-F84A-AE2F-B9F8B64BBC81}"/>
              </a:ext>
            </a:extLst>
          </p:cNvPr>
          <p:cNvSpPr>
            <a:spLocks noGrp="1"/>
          </p:cNvSpPr>
          <p:nvPr>
            <p:ph idx="1"/>
          </p:nvPr>
        </p:nvSpPr>
        <p:spPr>
          <a:xfrm>
            <a:off x="480392" y="953290"/>
            <a:ext cx="10972800" cy="5465152"/>
          </a:xfrm>
        </p:spPr>
        <p:txBody>
          <a:bodyPr/>
          <a:lstStyle/>
          <a:p>
            <a:pPr marL="0" lvl="1" indent="0">
              <a:spcAft>
                <a:spcPts val="600"/>
              </a:spcAft>
              <a:buNone/>
            </a:pPr>
            <a:r>
              <a:rPr lang="en-US" sz="1400" dirty="0">
                <a:solidFill>
                  <a:schemeClr val="tx1"/>
                </a:solidFill>
              </a:rPr>
              <a:t>[SDM’13] A.E. </a:t>
            </a:r>
            <a:r>
              <a:rPr lang="en-US" sz="1400" dirty="0" err="1">
                <a:solidFill>
                  <a:schemeClr val="tx1"/>
                </a:solidFill>
              </a:rPr>
              <a:t>Sarıyüce</a:t>
            </a:r>
            <a:r>
              <a:rPr lang="en-US" sz="1400" dirty="0">
                <a:solidFill>
                  <a:schemeClr val="tx1"/>
                </a:solidFill>
              </a:rPr>
              <a:t>, E. </a:t>
            </a:r>
            <a:r>
              <a:rPr lang="en-US" sz="1400" dirty="0" err="1">
                <a:solidFill>
                  <a:schemeClr val="tx1"/>
                </a:solidFill>
              </a:rPr>
              <a:t>Saule</a:t>
            </a:r>
            <a:r>
              <a:rPr lang="en-US" sz="1400" dirty="0">
                <a:solidFill>
                  <a:schemeClr val="tx1"/>
                </a:solidFill>
              </a:rPr>
              <a:t>, K. Kaya, and Ü.V. </a:t>
            </a:r>
            <a:r>
              <a:rPr lang="en-US" sz="1400" dirty="0" err="1">
                <a:solidFill>
                  <a:schemeClr val="tx1"/>
                </a:solidFill>
              </a:rPr>
              <a:t>Çatalyürek</a:t>
            </a:r>
            <a:r>
              <a:rPr lang="en-US" sz="1400" dirty="0">
                <a:solidFill>
                  <a:schemeClr val="tx1"/>
                </a:solidFill>
              </a:rPr>
              <a:t>, “Shattering and Compressing Networks for Betweenness Centrality”, 13th SIAM International Conference on Data Mining (SDM), May 2013.</a:t>
            </a:r>
          </a:p>
          <a:p>
            <a:pPr marL="0" lvl="1" indent="0">
              <a:spcAft>
                <a:spcPts val="600"/>
              </a:spcAft>
              <a:buNone/>
            </a:pPr>
            <a:r>
              <a:rPr lang="en-US" sz="1400" dirty="0">
                <a:solidFill>
                  <a:schemeClr val="tx1"/>
                </a:solidFill>
              </a:rPr>
              <a:t>[TKDD’17] A.E. </a:t>
            </a:r>
            <a:r>
              <a:rPr lang="en-US" sz="1400" dirty="0" err="1">
                <a:solidFill>
                  <a:schemeClr val="tx1"/>
                </a:solidFill>
              </a:rPr>
              <a:t>Sarıyüce</a:t>
            </a:r>
            <a:r>
              <a:rPr lang="en-US" sz="1400" dirty="0">
                <a:solidFill>
                  <a:schemeClr val="tx1"/>
                </a:solidFill>
              </a:rPr>
              <a:t>, K. Kaya, E. </a:t>
            </a:r>
            <a:r>
              <a:rPr lang="en-US" sz="1400" dirty="0" err="1">
                <a:solidFill>
                  <a:schemeClr val="tx1"/>
                </a:solidFill>
              </a:rPr>
              <a:t>Saule</a:t>
            </a:r>
            <a:r>
              <a:rPr lang="en-US" sz="1400" dirty="0">
                <a:solidFill>
                  <a:schemeClr val="tx1"/>
                </a:solidFill>
              </a:rPr>
              <a:t>, and Ü.V. </a:t>
            </a:r>
            <a:r>
              <a:rPr lang="en-US" sz="1400" dirty="0" err="1">
                <a:solidFill>
                  <a:schemeClr val="tx1"/>
                </a:solidFill>
              </a:rPr>
              <a:t>Çatalyürek</a:t>
            </a:r>
            <a:r>
              <a:rPr lang="en-US" sz="1400" dirty="0">
                <a:solidFill>
                  <a:schemeClr val="tx1"/>
                </a:solidFill>
              </a:rPr>
              <a:t>, “Graph Manipulations for Fast Centrality Computation”, ACM Transactions on Knowledge Discovery from Data, Vol. 11, No. 3, Apr 2017.</a:t>
            </a:r>
          </a:p>
          <a:p>
            <a:pPr marL="0" lvl="1" indent="0">
              <a:spcAft>
                <a:spcPts val="600"/>
              </a:spcAft>
              <a:buNone/>
            </a:pPr>
            <a:r>
              <a:rPr lang="en-US" sz="1400" dirty="0">
                <a:solidFill>
                  <a:schemeClr val="tx1"/>
                </a:solidFill>
              </a:rPr>
              <a:t>[GPGPU’13] A.E. </a:t>
            </a:r>
            <a:r>
              <a:rPr lang="en-US" sz="1400" dirty="0" err="1">
                <a:solidFill>
                  <a:schemeClr val="tx1"/>
                </a:solidFill>
              </a:rPr>
              <a:t>Sarıyüce</a:t>
            </a:r>
            <a:r>
              <a:rPr lang="en-US" sz="1400" dirty="0">
                <a:solidFill>
                  <a:schemeClr val="tx1"/>
                </a:solidFill>
              </a:rPr>
              <a:t>, K. Kaya, E. </a:t>
            </a:r>
            <a:r>
              <a:rPr lang="en-US" sz="1400" dirty="0" err="1">
                <a:solidFill>
                  <a:schemeClr val="tx1"/>
                </a:solidFill>
              </a:rPr>
              <a:t>Saule</a:t>
            </a:r>
            <a:r>
              <a:rPr lang="en-US" sz="1400" dirty="0">
                <a:solidFill>
                  <a:schemeClr val="tx1"/>
                </a:solidFill>
              </a:rPr>
              <a:t>, and Ü.V. </a:t>
            </a:r>
            <a:r>
              <a:rPr lang="en-US" sz="1400" dirty="0" err="1">
                <a:solidFill>
                  <a:schemeClr val="tx1"/>
                </a:solidFill>
              </a:rPr>
              <a:t>Çatalyürek</a:t>
            </a:r>
            <a:r>
              <a:rPr lang="en-US" sz="1400" dirty="0">
                <a:solidFill>
                  <a:schemeClr val="tx1"/>
                </a:solidFill>
              </a:rPr>
              <a:t>, “Betweenness Centrality on GPUs and Heterogeneous Architectures”, Workshop on General Purpose Processing Using GPUs (GPGPU), in conjunction with ASPLOS, Mar 2013.</a:t>
            </a:r>
          </a:p>
          <a:p>
            <a:pPr marL="0" lvl="1" indent="0">
              <a:spcAft>
                <a:spcPts val="600"/>
              </a:spcAft>
              <a:buNone/>
            </a:pPr>
            <a:r>
              <a:rPr lang="en-US" sz="1400" dirty="0">
                <a:solidFill>
                  <a:schemeClr val="tx1"/>
                </a:solidFill>
              </a:rPr>
              <a:t>[MTAAP’14] A.E. </a:t>
            </a:r>
            <a:r>
              <a:rPr lang="en-US" sz="1400" dirty="0" err="1">
                <a:solidFill>
                  <a:schemeClr val="tx1"/>
                </a:solidFill>
              </a:rPr>
              <a:t>Sarıyüce</a:t>
            </a:r>
            <a:r>
              <a:rPr lang="en-US" sz="1400" dirty="0">
                <a:solidFill>
                  <a:schemeClr val="tx1"/>
                </a:solidFill>
              </a:rPr>
              <a:t>, E. </a:t>
            </a:r>
            <a:r>
              <a:rPr lang="en-US" sz="1400" dirty="0" err="1">
                <a:solidFill>
                  <a:schemeClr val="tx1"/>
                </a:solidFill>
              </a:rPr>
              <a:t>Saule</a:t>
            </a:r>
            <a:r>
              <a:rPr lang="en-US" sz="1400" dirty="0">
                <a:solidFill>
                  <a:schemeClr val="tx1"/>
                </a:solidFill>
              </a:rPr>
              <a:t>, K. Kaya, and Ü.V. </a:t>
            </a:r>
            <a:r>
              <a:rPr lang="en-US" sz="1400" dirty="0" err="1">
                <a:solidFill>
                  <a:schemeClr val="tx1"/>
                </a:solidFill>
              </a:rPr>
              <a:t>Çatalyürek</a:t>
            </a:r>
            <a:r>
              <a:rPr lang="en-US" sz="1400" dirty="0">
                <a:solidFill>
                  <a:schemeClr val="tx1"/>
                </a:solidFill>
              </a:rPr>
              <a:t>, “Hardware/Software Vectorization for Closeness Centrality on Multi-/Many-Core Architectures”, Proceedings of 28th IPDPSW, W. on Multithreaded Architectures and Applications (MTAAP), May 2014. </a:t>
            </a:r>
          </a:p>
          <a:p>
            <a:pPr marL="0" lvl="1" indent="0">
              <a:spcAft>
                <a:spcPts val="600"/>
              </a:spcAft>
              <a:buNone/>
            </a:pPr>
            <a:r>
              <a:rPr lang="en-US" sz="1400" dirty="0">
                <a:solidFill>
                  <a:schemeClr val="tx1"/>
                </a:solidFill>
              </a:rPr>
              <a:t>[JPDC’15] A.E. </a:t>
            </a:r>
            <a:r>
              <a:rPr lang="en-US" sz="1400" dirty="0" err="1">
                <a:solidFill>
                  <a:schemeClr val="tx1"/>
                </a:solidFill>
              </a:rPr>
              <a:t>Sarıyüce</a:t>
            </a:r>
            <a:r>
              <a:rPr lang="en-US" sz="1400" dirty="0">
                <a:solidFill>
                  <a:schemeClr val="tx1"/>
                </a:solidFill>
              </a:rPr>
              <a:t>, E. </a:t>
            </a:r>
            <a:r>
              <a:rPr lang="en-US" sz="1400" dirty="0" err="1">
                <a:solidFill>
                  <a:schemeClr val="tx1"/>
                </a:solidFill>
              </a:rPr>
              <a:t>Saule</a:t>
            </a:r>
            <a:r>
              <a:rPr lang="en-US" sz="1400" dirty="0">
                <a:solidFill>
                  <a:schemeClr val="tx1"/>
                </a:solidFill>
              </a:rPr>
              <a:t>, K. Kaya, and Ü.V. </a:t>
            </a:r>
            <a:r>
              <a:rPr lang="en-US" sz="1400" dirty="0" err="1">
                <a:solidFill>
                  <a:schemeClr val="tx1"/>
                </a:solidFill>
              </a:rPr>
              <a:t>Çatalyürek</a:t>
            </a:r>
            <a:r>
              <a:rPr lang="en-US" sz="1400" dirty="0">
                <a:solidFill>
                  <a:schemeClr val="tx1"/>
                </a:solidFill>
              </a:rPr>
              <a:t>, “Regularizing Graph Centrality Computations”, Journal of Parallel and Distributed Computing, Vol. 76, pp. 106-119, Feb 2015.</a:t>
            </a:r>
          </a:p>
          <a:p>
            <a:pPr marL="0" indent="0">
              <a:spcBef>
                <a:spcPts val="600"/>
              </a:spcBef>
              <a:spcAft>
                <a:spcPts val="600"/>
              </a:spcAft>
              <a:buNone/>
            </a:pPr>
            <a:r>
              <a:rPr lang="en-US" sz="1400" dirty="0">
                <a:solidFill>
                  <a:schemeClr val="tx1"/>
                </a:solidFill>
              </a:rPr>
              <a:t>[HPEC’18] A. </a:t>
            </a:r>
            <a:r>
              <a:rPr lang="en-US" sz="1400" dirty="0" err="1">
                <a:solidFill>
                  <a:schemeClr val="tx1"/>
                </a:solidFill>
              </a:rPr>
              <a:t>Yaşar</a:t>
            </a:r>
            <a:r>
              <a:rPr lang="en-US" sz="1400" dirty="0">
                <a:solidFill>
                  <a:schemeClr val="tx1"/>
                </a:solidFill>
              </a:rPr>
              <a:t>, S. </a:t>
            </a:r>
            <a:r>
              <a:rPr lang="en-US" sz="1400" dirty="0" err="1">
                <a:solidFill>
                  <a:schemeClr val="tx1"/>
                </a:solidFill>
              </a:rPr>
              <a:t>Rajamanickam</a:t>
            </a:r>
            <a:r>
              <a:rPr lang="en-US" sz="1400" dirty="0">
                <a:solidFill>
                  <a:schemeClr val="tx1"/>
                </a:solidFill>
              </a:rPr>
              <a:t>, M.M. Wolf, J. W. Berry, and Ü.V. </a:t>
            </a:r>
            <a:r>
              <a:rPr lang="en-US" sz="1400" dirty="0" err="1">
                <a:solidFill>
                  <a:schemeClr val="tx1"/>
                </a:solidFill>
              </a:rPr>
              <a:t>Çatalyürek</a:t>
            </a:r>
            <a:r>
              <a:rPr lang="en-US" sz="1400" dirty="0">
                <a:solidFill>
                  <a:schemeClr val="tx1"/>
                </a:solidFill>
              </a:rPr>
              <a:t>, “Fast Triangle Counting Using </a:t>
            </a:r>
            <a:r>
              <a:rPr lang="en-US" sz="1400" dirty="0" err="1">
                <a:solidFill>
                  <a:schemeClr val="tx1"/>
                </a:solidFill>
              </a:rPr>
              <a:t>Cilk</a:t>
            </a:r>
            <a:r>
              <a:rPr lang="en-US" sz="1400" dirty="0">
                <a:solidFill>
                  <a:schemeClr val="tx1"/>
                </a:solidFill>
              </a:rPr>
              <a:t>”, High Performance Extreme Computing Conference (HPEC), Sep 2018.</a:t>
            </a:r>
          </a:p>
          <a:p>
            <a:pPr marL="0" indent="0">
              <a:spcBef>
                <a:spcPts val="600"/>
              </a:spcBef>
              <a:spcAft>
                <a:spcPts val="600"/>
              </a:spcAft>
              <a:buNone/>
            </a:pPr>
            <a:r>
              <a:rPr lang="en-US" sz="1400" dirty="0">
                <a:solidFill>
                  <a:schemeClr val="tx1"/>
                </a:solidFill>
              </a:rPr>
              <a:t>[HPEC’19] A. </a:t>
            </a:r>
            <a:r>
              <a:rPr lang="en-US" sz="1400" dirty="0" err="1">
                <a:solidFill>
                  <a:schemeClr val="tx1"/>
                </a:solidFill>
              </a:rPr>
              <a:t>Yaşar</a:t>
            </a:r>
            <a:r>
              <a:rPr lang="en-US" sz="1400" dirty="0">
                <a:solidFill>
                  <a:schemeClr val="tx1"/>
                </a:solidFill>
              </a:rPr>
              <a:t>, S. </a:t>
            </a:r>
            <a:r>
              <a:rPr lang="en-US" sz="1400" dirty="0" err="1">
                <a:solidFill>
                  <a:schemeClr val="tx1"/>
                </a:solidFill>
              </a:rPr>
              <a:t>Rajamanickam</a:t>
            </a:r>
            <a:r>
              <a:rPr lang="en-US" sz="1400" dirty="0">
                <a:solidFill>
                  <a:schemeClr val="tx1"/>
                </a:solidFill>
              </a:rPr>
              <a:t>, J. W. Berry, M.M. Wolf, J. Young, and Ü.V. Çatalyürek, “Linear Algebra-Based Triangle Counting via Fine-Grained Tasking on Heterogeneous Environments”, High Performance Extreme Computing Conference (HPEC), Sep 2019. </a:t>
            </a:r>
          </a:p>
          <a:p>
            <a:pPr marL="0" indent="0">
              <a:spcBef>
                <a:spcPts val="600"/>
              </a:spcBef>
              <a:spcAft>
                <a:spcPts val="600"/>
              </a:spcAft>
              <a:buNone/>
            </a:pPr>
            <a:r>
              <a:rPr lang="en-US" sz="1400" dirty="0">
                <a:solidFill>
                  <a:schemeClr val="tx1"/>
                </a:solidFill>
              </a:rPr>
              <a:t>[TPDS'22] A. </a:t>
            </a:r>
            <a:r>
              <a:rPr lang="en-US" sz="1400" dirty="0" err="1">
                <a:solidFill>
                  <a:schemeClr val="tx1"/>
                </a:solidFill>
              </a:rPr>
              <a:t>Yaşar</a:t>
            </a:r>
            <a:r>
              <a:rPr lang="en-US" sz="1400" dirty="0">
                <a:solidFill>
                  <a:schemeClr val="tx1"/>
                </a:solidFill>
              </a:rPr>
              <a:t>, S. Rajamanickam, J. W. Berry, and Ü.V. Çatalyürek, “A Block-Based Triangle Counting Algorithm on Heterogeneous Environments”. IEEE Transactions on Parallel and Distributed Systems, 2022.</a:t>
            </a:r>
          </a:p>
          <a:p>
            <a:pPr marL="0" indent="0">
              <a:buNone/>
            </a:pPr>
            <a:r>
              <a:rPr lang="en-US" sz="2000" dirty="0">
                <a:solidFill>
                  <a:srgbClr val="941651"/>
                </a:solidFill>
              </a:rPr>
              <a:t>See </a:t>
            </a:r>
            <a:r>
              <a:rPr lang="en-US" sz="2000" dirty="0">
                <a:solidFill>
                  <a:srgbClr val="941651"/>
                </a:solidFill>
                <a:hlinkClick r:id="rId3">
                  <a:extLst>
                    <a:ext uri="{A12FA001-AC4F-418D-AE19-62706E023703}">
                      <ahyp:hlinkClr xmlns:ahyp="http://schemas.microsoft.com/office/drawing/2018/hyperlinkcolor" val="tx"/>
                    </a:ext>
                  </a:extLst>
                </a:hlinkClick>
              </a:rPr>
              <a:t>http://tda.gatech.edu/publications</a:t>
            </a:r>
            <a:r>
              <a:rPr lang="en-US" sz="2000" dirty="0">
                <a:solidFill>
                  <a:srgbClr val="941651"/>
                </a:solidFill>
              </a:rPr>
              <a:t> for links/slides/PDFs.</a:t>
            </a:r>
          </a:p>
        </p:txBody>
      </p:sp>
      <p:sp>
        <p:nvSpPr>
          <p:cNvPr id="4" name="Date Placeholder 3">
            <a:extLst>
              <a:ext uri="{FF2B5EF4-FFF2-40B4-BE49-F238E27FC236}">
                <a16:creationId xmlns:a16="http://schemas.microsoft.com/office/drawing/2014/main" id="{CCD89886-5708-A54F-B1BB-4A5AC03B0D23}"/>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884EF022-1EEE-844B-A49A-72AD940B3123}"/>
              </a:ext>
            </a:extLst>
          </p:cNvPr>
          <p:cNvSpPr>
            <a:spLocks noGrp="1"/>
          </p:cNvSpPr>
          <p:nvPr>
            <p:ph type="sldNum" sz="quarter" idx="12"/>
          </p:nvPr>
        </p:nvSpPr>
        <p:spPr/>
        <p:txBody>
          <a:bodyPr/>
          <a:lstStyle/>
          <a:p>
            <a:fld id="{DF12B90A-6867-3A43-B59B-7A5CDA1F5239}" type="slidenum">
              <a:rPr lang="en-US" smtClean="0"/>
              <a:t>47</a:t>
            </a:fld>
            <a:endParaRPr lang="en-US" dirty="0"/>
          </a:p>
        </p:txBody>
      </p:sp>
      <p:sp>
        <p:nvSpPr>
          <p:cNvPr id="7" name="Footer Placeholder 6">
            <a:extLst>
              <a:ext uri="{FF2B5EF4-FFF2-40B4-BE49-F238E27FC236}">
                <a16:creationId xmlns:a16="http://schemas.microsoft.com/office/drawing/2014/main" id="{C2569348-D035-7244-9A3D-3CDEE74EBE61}"/>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45656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57200" y="1796635"/>
            <a:ext cx="11177451" cy="992716"/>
          </a:xfrm>
        </p:spPr>
        <p:txBody>
          <a:bodyPr/>
          <a:lstStyle/>
          <a:p>
            <a:r>
              <a:rPr lang="en-US"/>
              <a:t>Amazon Neptune – </a:t>
            </a:r>
            <a:r>
              <a:rPr lang="en-US" dirty="0"/>
              <a:t>We are hiring!</a:t>
            </a:r>
          </a:p>
        </p:txBody>
      </p:sp>
      <p:sp>
        <p:nvSpPr>
          <p:cNvPr id="5" name="Text Placeholder 4"/>
          <p:cNvSpPr>
            <a:spLocks noGrp="1"/>
          </p:cNvSpPr>
          <p:nvPr>
            <p:ph type="body" sz="quarter" idx="13"/>
          </p:nvPr>
        </p:nvSpPr>
        <p:spPr>
          <a:xfrm>
            <a:off x="457200" y="3218719"/>
            <a:ext cx="10640646" cy="3068870"/>
          </a:xfrm>
        </p:spPr>
        <p:txBody>
          <a:bodyPr/>
          <a:lstStyle/>
          <a:p>
            <a:r>
              <a:rPr lang="en-US" sz="1600" dirty="0"/>
              <a:t>Amazon Neptune is hiring! If you are excited by the possibility of building the internals of one of the fastest growing graph databases in the world, look no further! We're looking for some fearless SDEs to work on cutting edge technologies and core foundations of HPC, distributed transaction management, graph databases, algorithms and many more. (Locations: US, CAN, GER, IND)</a:t>
            </a:r>
          </a:p>
          <a:p>
            <a:endParaRPr lang="en-US" sz="1600" dirty="0"/>
          </a:p>
          <a:p>
            <a:r>
              <a:rPr lang="en-US" sz="1600" dirty="0"/>
              <a:t>Visit </a:t>
            </a:r>
            <a:r>
              <a:rPr lang="en-US" sz="1600" dirty="0">
                <a:solidFill>
                  <a:srgbClr val="FFC000"/>
                </a:solidFill>
                <a:hlinkClick r:id="rId3">
                  <a:extLst>
                    <a:ext uri="{A12FA001-AC4F-418D-AE19-62706E023703}">
                      <ahyp:hlinkClr xmlns:ahyp="http://schemas.microsoft.com/office/drawing/2018/hyperlinkcolor" val="tx"/>
                    </a:ext>
                  </a:extLst>
                </a:hlinkClick>
              </a:rPr>
              <a:t>www.amazon.jobs</a:t>
            </a:r>
            <a:r>
              <a:rPr lang="en-US" sz="1600" dirty="0">
                <a:solidFill>
                  <a:srgbClr val="FFC000"/>
                </a:solidFill>
              </a:rPr>
              <a:t> </a:t>
            </a:r>
            <a:r>
              <a:rPr lang="en-US" sz="1600" dirty="0"/>
              <a:t>and search “Neptune” for more info on </a:t>
            </a:r>
            <a:r>
              <a:rPr lang="en-US" sz="1600"/>
              <a:t>multiple positions/openings</a:t>
            </a:r>
            <a:r>
              <a:rPr lang="en-US" sz="1600" dirty="0"/>
              <a:t>. </a:t>
            </a:r>
          </a:p>
          <a:p>
            <a:endParaRPr lang="en-US" sz="1600" dirty="0"/>
          </a:p>
          <a:p>
            <a:r>
              <a:rPr lang="en-US" sz="1600" dirty="0"/>
              <a:t>Contact: </a:t>
            </a:r>
            <a:r>
              <a:rPr lang="en-US" sz="1500" dirty="0">
                <a:solidFill>
                  <a:srgbClr val="FFD579"/>
                </a:solidFill>
                <a:hlinkClick r:id="rId4">
                  <a:extLst>
                    <a:ext uri="{A12FA001-AC4F-418D-AE19-62706E023703}">
                      <ahyp:hlinkClr xmlns:ahyp="http://schemas.microsoft.com/office/drawing/2018/hyperlinkcolor" val="tx"/>
                    </a:ext>
                  </a:extLst>
                </a:hlinkClick>
              </a:rPr>
              <a:t>uvc@amazon.com</a:t>
            </a:r>
            <a:endParaRPr lang="en-US" sz="1500" dirty="0">
              <a:solidFill>
                <a:srgbClr val="FFD579"/>
              </a:solidFill>
            </a:endParaRPr>
          </a:p>
          <a:p>
            <a:endParaRPr lang="en-US" sz="1500" dirty="0"/>
          </a:p>
        </p:txBody>
      </p:sp>
    </p:spTree>
    <p:extLst>
      <p:ext uri="{BB962C8B-B14F-4D97-AF65-F5344CB8AC3E}">
        <p14:creationId xmlns:p14="http://schemas.microsoft.com/office/powerpoint/2010/main" val="330344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Grp="1" noChangeArrowheads="1"/>
          </p:cNvSpPr>
          <p:nvPr>
            <p:ph type="title"/>
          </p:nvPr>
        </p:nvSpPr>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Why HPC - Hardware Motivation: Current &amp; Future Systems</a:t>
            </a:r>
          </a:p>
        </p:txBody>
      </p:sp>
      <p:sp>
        <p:nvSpPr>
          <p:cNvPr id="15362" name="Content Placeholder 4"/>
          <p:cNvSpPr>
            <a:spLocks noGrp="1"/>
          </p:cNvSpPr>
          <p:nvPr>
            <p:ph idx="1"/>
          </p:nvPr>
        </p:nvSpPr>
        <p:spPr>
          <a:xfrm>
            <a:off x="123182" y="1070497"/>
            <a:ext cx="11770760" cy="5465152"/>
          </a:xfrm>
        </p:spPr>
        <p:txBody>
          <a:bodyPr/>
          <a:lstStyle/>
          <a:p>
            <a:r>
              <a:rPr lang="en-US" sz="2000" dirty="0">
                <a:solidFill>
                  <a:srgbClr val="000000"/>
                </a:solidFill>
                <a:latin typeface="Arial" panose="020B0604020202020204" pitchFamily="34" charset="0"/>
                <a:cs typeface="Arial" panose="020B0604020202020204" pitchFamily="34" charset="0"/>
              </a:rPr>
              <a:t>More and more machines composed of multi-core and many-core CPUs, and accelerators</a:t>
            </a:r>
          </a:p>
          <a:p>
            <a:r>
              <a:rPr lang="en-US" sz="2000" dirty="0">
                <a:solidFill>
                  <a:srgbClr val="000000"/>
                </a:solidFill>
                <a:latin typeface="Arial" panose="020B0604020202020204" pitchFamily="34" charset="0"/>
                <a:ea typeface="ＭＳ Ｐゴシック" charset="0"/>
                <a:cs typeface="Arial" panose="020B0604020202020204" pitchFamily="34" charset="0"/>
              </a:rPr>
              <a:t>June 2022: Top500’s top 10 has 9 with many-core CPU/</a:t>
            </a:r>
            <a:r>
              <a:rPr lang="en-US" altLang="ja-JP" sz="2000" dirty="0">
                <a:solidFill>
                  <a:srgbClr val="000000"/>
                </a:solidFill>
                <a:latin typeface="Arial" panose="020B0604020202020204" pitchFamily="34" charset="0"/>
                <a:ea typeface="ＭＳ Ｐゴシック" charset="0"/>
                <a:cs typeface="Arial" panose="020B0604020202020204" pitchFamily="34" charset="0"/>
              </a:rPr>
              <a:t>Accelerators (7 GPUs, Maxtrix-2000, SW26010)</a:t>
            </a:r>
            <a:endParaRPr lang="en-US" sz="2000" dirty="0">
              <a:latin typeface="Arial" panose="020B0604020202020204" pitchFamily="34" charset="0"/>
              <a:ea typeface="ＭＳ Ｐゴシック" charset="0"/>
              <a:cs typeface="Arial" panose="020B0604020202020204" pitchFamily="34" charset="0"/>
            </a:endParaRPr>
          </a:p>
          <a:p>
            <a:r>
              <a:rPr lang="en-US" sz="2000" dirty="0">
                <a:solidFill>
                  <a:schemeClr val="tx1"/>
                </a:solidFill>
                <a:latin typeface="Arial" panose="020B0604020202020204" pitchFamily="34" charset="0"/>
                <a:ea typeface="ＭＳ Ｐゴシック" charset="0"/>
                <a:cs typeface="Arial" panose="020B0604020202020204" pitchFamily="34" charset="0"/>
              </a:rPr>
              <a:t>Some examples:</a:t>
            </a:r>
          </a:p>
          <a:p>
            <a:pPr lvl="1"/>
            <a:r>
              <a:rPr lang="en-US" sz="1800" dirty="0">
                <a:solidFill>
                  <a:schemeClr val="tx1"/>
                </a:solidFill>
                <a:latin typeface="Arial" panose="020B0604020202020204" pitchFamily="34" charset="0"/>
                <a:ea typeface="Calibri" charset="0"/>
                <a:cs typeface="Arial" panose="020B0604020202020204" pitchFamily="34" charset="0"/>
              </a:rPr>
              <a:t>Frontier: 8,730,112 cores (9,408 nodes)</a:t>
            </a:r>
          </a:p>
          <a:p>
            <a:pPr lvl="2"/>
            <a:r>
              <a:rPr lang="en-US" sz="1600" dirty="0">
                <a:solidFill>
                  <a:schemeClr val="tx1"/>
                </a:solidFill>
                <a:latin typeface="Arial" panose="020B0604020202020204" pitchFamily="34" charset="0"/>
                <a:ea typeface="Calibri" charset="0"/>
                <a:cs typeface="Arial" panose="020B0604020202020204" pitchFamily="34" charset="0"/>
              </a:rPr>
              <a:t>64-core AMD EPYC, 4 AMD MI250X GPUs</a:t>
            </a:r>
          </a:p>
          <a:p>
            <a:pPr lvl="1"/>
            <a:r>
              <a:rPr lang="en-US" sz="1800" dirty="0" err="1">
                <a:solidFill>
                  <a:schemeClr val="tx1"/>
                </a:solidFill>
                <a:latin typeface="Arial" panose="020B0604020202020204" pitchFamily="34" charset="0"/>
                <a:ea typeface="Calibri" charset="0"/>
                <a:cs typeface="Arial" panose="020B0604020202020204" pitchFamily="34" charset="0"/>
              </a:rPr>
              <a:t>Fugaku</a:t>
            </a:r>
            <a:r>
              <a:rPr lang="en-US" sz="1800" dirty="0">
                <a:solidFill>
                  <a:schemeClr val="tx1"/>
                </a:solidFill>
                <a:latin typeface="Arial" panose="020B0604020202020204" pitchFamily="34" charset="0"/>
                <a:ea typeface="Calibri" charset="0"/>
                <a:cs typeface="Arial" panose="020B0604020202020204" pitchFamily="34" charset="0"/>
              </a:rPr>
              <a:t>: 7,630,848 cores (&gt;150K nodes):</a:t>
            </a:r>
          </a:p>
          <a:p>
            <a:pPr lvl="2"/>
            <a:r>
              <a:rPr lang="en-US" sz="1600" dirty="0">
                <a:solidFill>
                  <a:schemeClr val="tx1"/>
                </a:solidFill>
                <a:latin typeface="Arial" panose="020B0604020202020204" pitchFamily="34" charset="0"/>
                <a:ea typeface="Calibri" charset="0"/>
                <a:cs typeface="Arial" panose="020B0604020202020204" pitchFamily="34" charset="0"/>
              </a:rPr>
              <a:t> Fujitsu’s 48-core A64FX SoC</a:t>
            </a:r>
          </a:p>
          <a:p>
            <a:pPr lvl="1"/>
            <a:r>
              <a:rPr lang="en-US" sz="1800" dirty="0">
                <a:solidFill>
                  <a:schemeClr val="tx1"/>
                </a:solidFill>
                <a:latin typeface="Arial" panose="020B0604020202020204" pitchFamily="34" charset="0"/>
                <a:ea typeface="Calibri" charset="0"/>
                <a:cs typeface="Arial" panose="020B0604020202020204" pitchFamily="34" charset="0"/>
              </a:rPr>
              <a:t>Summit: 2,414,592 cores (4,608 nodes) </a:t>
            </a:r>
          </a:p>
          <a:p>
            <a:pPr lvl="2"/>
            <a:r>
              <a:rPr lang="en-US" sz="1600" dirty="0">
                <a:solidFill>
                  <a:schemeClr val="tx1"/>
                </a:solidFill>
                <a:latin typeface="Arial" panose="020B0604020202020204" pitchFamily="34" charset="0"/>
                <a:ea typeface="Calibri" charset="0"/>
                <a:cs typeface="Arial" panose="020B0604020202020204" pitchFamily="34" charset="0"/>
              </a:rPr>
              <a:t>2 IBM Power9  22 Cores, 6 NVIDIA Volta GV100</a:t>
            </a:r>
          </a:p>
          <a:p>
            <a:pPr lvl="1"/>
            <a:r>
              <a:rPr lang="en-US" sz="1800" dirty="0">
                <a:solidFill>
                  <a:schemeClr val="tx1"/>
                </a:solidFill>
                <a:latin typeface="Arial" panose="020B0604020202020204" pitchFamily="34" charset="0"/>
                <a:ea typeface="ＭＳ Ｐゴシック" charset="0"/>
                <a:cs typeface="Arial" panose="020B0604020202020204" pitchFamily="34" charset="0"/>
              </a:rPr>
              <a:t>Intel Xeon E7-8890 V4</a:t>
            </a:r>
          </a:p>
          <a:p>
            <a:pPr lvl="2"/>
            <a:r>
              <a:rPr lang="en-US" sz="1600" dirty="0">
                <a:solidFill>
                  <a:schemeClr val="tx1"/>
                </a:solidFill>
                <a:latin typeface="Arial" panose="020B0604020202020204" pitchFamily="34" charset="0"/>
                <a:ea typeface="ＭＳ Ｐゴシック" charset="0"/>
                <a:cs typeface="Arial" panose="020B0604020202020204" pitchFamily="34" charset="0"/>
              </a:rPr>
              <a:t>24 cores, 2 threads per core, 2 AVX 512 vector processing units/core</a:t>
            </a:r>
          </a:p>
          <a:p>
            <a:pPr lvl="1"/>
            <a:r>
              <a:rPr lang="en-US" sz="1800" dirty="0">
                <a:solidFill>
                  <a:schemeClr val="tx1"/>
                </a:solidFill>
                <a:latin typeface="Arial" panose="020B0604020202020204" pitchFamily="34" charset="0"/>
                <a:ea typeface="Calibri" charset="0"/>
                <a:cs typeface="Arial" panose="020B0604020202020204" pitchFamily="34" charset="0"/>
              </a:rPr>
              <a:t>SW26010 chip is a Chinese “homegrown” many-core (260 core) processor</a:t>
            </a:r>
          </a:p>
          <a:p>
            <a:pPr lvl="2"/>
            <a:r>
              <a:rPr lang="en-US" sz="1600" dirty="0">
                <a:solidFill>
                  <a:schemeClr val="tx1"/>
                </a:solidFill>
                <a:latin typeface="Arial" panose="020B0604020202020204" pitchFamily="34" charset="0"/>
                <a:ea typeface="Calibri" charset="0"/>
                <a:cs typeface="Arial" panose="020B0604020202020204" pitchFamily="34" charset="0"/>
              </a:rPr>
              <a:t>4 cluster of 64 CPEs+ 1 MPE</a:t>
            </a:r>
          </a:p>
          <a:p>
            <a:pPr lvl="1"/>
            <a:r>
              <a:rPr lang="en-US" sz="1800" dirty="0">
                <a:solidFill>
                  <a:schemeClr val="tx1"/>
                </a:solidFill>
                <a:latin typeface="Arial" panose="020B0604020202020204" pitchFamily="34" charset="0"/>
                <a:ea typeface="ＭＳ Ｐゴシック" charset="0"/>
                <a:cs typeface="Arial" panose="020B0604020202020204" pitchFamily="34" charset="0"/>
              </a:rPr>
              <a:t>NVIDIA A100</a:t>
            </a:r>
          </a:p>
          <a:p>
            <a:pPr lvl="2"/>
            <a:r>
              <a:rPr lang="en-US" sz="1600" dirty="0">
                <a:solidFill>
                  <a:schemeClr val="tx1"/>
                </a:solidFill>
                <a:latin typeface="Arial" panose="020B0604020202020204" pitchFamily="34" charset="0"/>
                <a:cs typeface="Arial" panose="020B0604020202020204" pitchFamily="34" charset="0"/>
              </a:rPr>
              <a:t>6,912 cores, 432 tensor cores, 9.7 / 19.5 TFLOPS (FP64 / FP64 Tensor Core)</a:t>
            </a:r>
          </a:p>
          <a:p>
            <a:r>
              <a:rPr lang="en-US" sz="2000" i="1" dirty="0">
                <a:solidFill>
                  <a:schemeClr val="tx1"/>
                </a:solidFill>
                <a:latin typeface="Arial" panose="020B0604020202020204" pitchFamily="34" charset="0"/>
                <a:cs typeface="Arial" panose="020B0604020202020204" pitchFamily="34" charset="0"/>
              </a:rPr>
              <a:t>Cloud</a:t>
            </a:r>
            <a:r>
              <a:rPr lang="en-US" sz="2000" dirty="0">
                <a:solidFill>
                  <a:schemeClr val="tx1"/>
                </a:solidFill>
                <a:latin typeface="Arial" panose="020B0604020202020204" pitchFamily="34" charset="0"/>
                <a:cs typeface="Arial" panose="020B0604020202020204" pitchFamily="34" charset="0"/>
              </a:rPr>
              <a:t> Instances also have ”similar” GPUs and and many-core CPUs.</a:t>
            </a:r>
          </a:p>
        </p:txBody>
      </p:sp>
      <p:sp>
        <p:nvSpPr>
          <p:cNvPr id="2" name="Date Placeholder 1">
            <a:extLst>
              <a:ext uri="{FF2B5EF4-FFF2-40B4-BE49-F238E27FC236}">
                <a16:creationId xmlns:a16="http://schemas.microsoft.com/office/drawing/2014/main" id="{A05E423C-D088-0D4B-A613-D741118FCCC6}"/>
              </a:ext>
            </a:extLst>
          </p:cNvPr>
          <p:cNvSpPr>
            <a:spLocks noGrp="1"/>
          </p:cNvSpPr>
          <p:nvPr>
            <p:ph type="dt" sz="half" idx="10"/>
          </p:nvPr>
        </p:nvSpPr>
        <p:spPr/>
        <p:txBody>
          <a:bodyPr/>
          <a:lstStyle/>
          <a:p>
            <a:pPr>
              <a:defRPr/>
            </a:pPr>
            <a:r>
              <a:rPr lang="en-US"/>
              <a:t>12 Sep 2022 @ PPAM 2022</a:t>
            </a:r>
            <a:endParaRPr lang="en-US" dirty="0"/>
          </a:p>
        </p:txBody>
      </p:sp>
      <p:sp>
        <p:nvSpPr>
          <p:cNvPr id="4" name="Slide Number Placeholder 3">
            <a:extLst>
              <a:ext uri="{FF2B5EF4-FFF2-40B4-BE49-F238E27FC236}">
                <a16:creationId xmlns:a16="http://schemas.microsoft.com/office/drawing/2014/main" id="{63E52569-5587-3C4A-82A3-E066A36198D7}"/>
              </a:ext>
            </a:extLst>
          </p:cNvPr>
          <p:cNvSpPr>
            <a:spLocks noGrp="1"/>
          </p:cNvSpPr>
          <p:nvPr>
            <p:ph type="sldNum" sz="quarter" idx="12"/>
          </p:nvPr>
        </p:nvSpPr>
        <p:spPr/>
        <p:txBody>
          <a:bodyPr/>
          <a:lstStyle/>
          <a:p>
            <a:fld id="{DF12B90A-6867-3A43-B59B-7A5CDA1F5239}" type="slidenum">
              <a:rPr lang="en-US" smtClean="0"/>
              <a:t>5</a:t>
            </a:fld>
            <a:endParaRPr lang="en-US" dirty="0"/>
          </a:p>
        </p:txBody>
      </p:sp>
      <p:sp>
        <p:nvSpPr>
          <p:cNvPr id="5" name="Footer Placeholder 4">
            <a:extLst>
              <a:ext uri="{FF2B5EF4-FFF2-40B4-BE49-F238E27FC236}">
                <a16:creationId xmlns:a16="http://schemas.microsoft.com/office/drawing/2014/main" id="{FDCE9B0E-91FE-F942-85AE-E6ED03167377}"/>
              </a:ext>
            </a:extLst>
          </p:cNvPr>
          <p:cNvSpPr>
            <a:spLocks noGrp="1"/>
          </p:cNvSpPr>
          <p:nvPr>
            <p:ph type="ftr" sz="quarter" idx="11"/>
          </p:nvPr>
        </p:nvSpPr>
        <p:spPr/>
        <p:txBody>
          <a:bodyPr/>
          <a:lstStyle/>
          <a:p>
            <a:r>
              <a:rPr lang="en-US"/>
              <a:t>Çatalyürek "Bringing HPC Graph Analytics to Modern Graph Databases"</a:t>
            </a:r>
            <a:endParaRPr lang="en-US" dirty="0"/>
          </a:p>
        </p:txBody>
      </p:sp>
      <p:pic>
        <p:nvPicPr>
          <p:cNvPr id="8" name="Picture 7">
            <a:extLst>
              <a:ext uri="{FF2B5EF4-FFF2-40B4-BE49-F238E27FC236}">
                <a16:creationId xmlns:a16="http://schemas.microsoft.com/office/drawing/2014/main" id="{AB5CF9B9-1A2A-DE91-1F1F-1682C1A32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146" y="1970935"/>
            <a:ext cx="5017678" cy="2182984"/>
          </a:xfrm>
          <a:prstGeom prst="rect">
            <a:avLst/>
          </a:prstGeom>
        </p:spPr>
      </p:pic>
      <p:pic>
        <p:nvPicPr>
          <p:cNvPr id="10" name="Picture 9">
            <a:extLst>
              <a:ext uri="{FF2B5EF4-FFF2-40B4-BE49-F238E27FC236}">
                <a16:creationId xmlns:a16="http://schemas.microsoft.com/office/drawing/2014/main" id="{8BC0B5E0-FD4E-50AD-0E5F-BE7BD5BF1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457" y="3877828"/>
            <a:ext cx="3636543" cy="2353057"/>
          </a:xfrm>
          <a:prstGeom prst="rect">
            <a:avLst/>
          </a:prstGeom>
        </p:spPr>
      </p:pic>
      <p:sp>
        <p:nvSpPr>
          <p:cNvPr id="14" name="TextBox 13">
            <a:extLst>
              <a:ext uri="{FF2B5EF4-FFF2-40B4-BE49-F238E27FC236}">
                <a16:creationId xmlns:a16="http://schemas.microsoft.com/office/drawing/2014/main" id="{036DAC5B-630C-2F61-B225-5E289255B567}"/>
              </a:ext>
            </a:extLst>
          </p:cNvPr>
          <p:cNvSpPr txBox="1"/>
          <p:nvPr/>
        </p:nvSpPr>
        <p:spPr>
          <a:xfrm>
            <a:off x="9195657" y="6205740"/>
            <a:ext cx="2544023" cy="369332"/>
          </a:xfrm>
          <a:prstGeom prst="rect">
            <a:avLst/>
          </a:prstGeom>
          <a:noFill/>
        </p:spPr>
        <p:txBody>
          <a:bodyPr wrap="square">
            <a:spAutoFit/>
          </a:bodyPr>
          <a:lstStyle/>
          <a:p>
            <a:r>
              <a:rPr lang="en-US" i="0" dirty="0">
                <a:solidFill>
                  <a:srgbClr val="000000"/>
                </a:solidFill>
                <a:effectLst/>
                <a:latin typeface="FujitsuInfinityPro-Regular"/>
              </a:rPr>
              <a:t>Die photo of A64FX CPU</a:t>
            </a:r>
            <a:endParaRPr lang="en-US" dirty="0"/>
          </a:p>
        </p:txBody>
      </p:sp>
    </p:spTree>
    <p:extLst>
      <p:ext uri="{BB962C8B-B14F-4D97-AF65-F5344CB8AC3E}">
        <p14:creationId xmlns:p14="http://schemas.microsoft.com/office/powerpoint/2010/main" val="12546159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Outline</a:t>
            </a:r>
            <a:endParaRPr lang="en-US" dirty="0">
              <a:solidFill>
                <a:schemeClr val="bg1"/>
              </a:solidFill>
            </a:endParaRPr>
          </a:p>
        </p:txBody>
      </p:sp>
      <p:sp>
        <p:nvSpPr>
          <p:cNvPr id="3" name="Text Placeholder 2"/>
          <p:cNvSpPr>
            <a:spLocks noGrp="1"/>
          </p:cNvSpPr>
          <p:nvPr>
            <p:ph idx="1"/>
          </p:nvPr>
        </p:nvSpPr>
        <p:spPr/>
        <p:txBody>
          <a:bodyPr/>
          <a:lstStyle/>
          <a:p>
            <a:r>
              <a:rPr lang="en-US" sz="2200" dirty="0">
                <a:solidFill>
                  <a:schemeClr val="bg1">
                    <a:lumMod val="75000"/>
                  </a:schemeClr>
                </a:solidFill>
              </a:rPr>
              <a:t>Motivation</a:t>
            </a:r>
          </a:p>
          <a:p>
            <a:r>
              <a:rPr lang="en-US" sz="2200" dirty="0">
                <a:solidFill>
                  <a:srgbClr val="941651"/>
                </a:solidFill>
              </a:rPr>
              <a:t>Current Landscape of “Graph World”</a:t>
            </a:r>
          </a:p>
          <a:p>
            <a:r>
              <a:rPr lang="en-US" sz="2200" dirty="0">
                <a:solidFill>
                  <a:schemeClr val="tx1"/>
                </a:solidFill>
              </a:rPr>
              <a:t>Few Examples of HPC Graph Analytics </a:t>
            </a:r>
          </a:p>
          <a:p>
            <a:pPr lvl="1"/>
            <a:r>
              <a:rPr lang="en-US" sz="2000" dirty="0"/>
              <a:t>HPC Graph Analytics - Tips/Tricks</a:t>
            </a:r>
            <a:endParaRPr lang="en-US" sz="2000" dirty="0">
              <a:solidFill>
                <a:schemeClr val="tx1"/>
              </a:solidFill>
            </a:endParaRPr>
          </a:p>
          <a:p>
            <a:pPr lvl="1"/>
            <a:r>
              <a:rPr lang="en-US" sz="2000" dirty="0">
                <a:solidFill>
                  <a:schemeClr val="tx1"/>
                </a:solidFill>
              </a:rPr>
              <a:t>Faster centrality computations</a:t>
            </a:r>
          </a:p>
          <a:p>
            <a:pPr lvl="2"/>
            <a:r>
              <a:rPr lang="en-US" sz="1800" dirty="0">
                <a:solidFill>
                  <a:schemeClr val="tx1"/>
                </a:solidFill>
              </a:rPr>
              <a:t>Graph manipulations for fast centrality </a:t>
            </a:r>
            <a:r>
              <a:rPr lang="en-US" sz="1100" dirty="0">
                <a:solidFill>
                  <a:srgbClr val="A3A3A3"/>
                </a:solidFill>
              </a:rPr>
              <a:t>[SDM’13, TKDD’17]</a:t>
            </a:r>
          </a:p>
          <a:p>
            <a:pPr lvl="2"/>
            <a:r>
              <a:rPr lang="en-US" sz="1800" dirty="0">
                <a:solidFill>
                  <a:schemeClr val="tx1"/>
                </a:solidFill>
              </a:rPr>
              <a:t>Faster centrality computations on GPU </a:t>
            </a:r>
            <a:r>
              <a:rPr lang="en-US" sz="1100" dirty="0">
                <a:solidFill>
                  <a:srgbClr val="A3A3A3"/>
                </a:solidFill>
              </a:rPr>
              <a:t>[GPGPU’13]</a:t>
            </a:r>
          </a:p>
          <a:p>
            <a:pPr lvl="2"/>
            <a:r>
              <a:rPr lang="en-US" sz="1800" dirty="0">
                <a:solidFill>
                  <a:schemeClr val="tx1"/>
                </a:solidFill>
              </a:rPr>
              <a:t>Vectorized centrality computations </a:t>
            </a:r>
            <a:r>
              <a:rPr lang="en-US" sz="1100" dirty="0">
                <a:solidFill>
                  <a:srgbClr val="A3A3A3"/>
                </a:solidFill>
              </a:rPr>
              <a:t>[MTAAP’14,JPDC’15]</a:t>
            </a:r>
            <a:endParaRPr lang="en-US" sz="1100" dirty="0">
              <a:solidFill>
                <a:schemeClr val="bg1">
                  <a:lumMod val="65000"/>
                </a:schemeClr>
              </a:solidFill>
            </a:endParaRPr>
          </a:p>
          <a:p>
            <a:r>
              <a:rPr lang="en-US" sz="2200" dirty="0">
                <a:solidFill>
                  <a:schemeClr val="tx1"/>
                </a:solidFill>
              </a:rPr>
              <a:t>A Middle Ground: Task-based Execution on Heterogeneous Environments</a:t>
            </a:r>
          </a:p>
          <a:p>
            <a:pPr lvl="2"/>
            <a:r>
              <a:rPr lang="en-US" sz="1800" dirty="0"/>
              <a:t>Parallel Graph Algorithms by Blocks (</a:t>
            </a:r>
            <a:r>
              <a:rPr lang="en-US" sz="1800" dirty="0" err="1"/>
              <a:t>PGAbB</a:t>
            </a:r>
            <a:r>
              <a:rPr lang="en-US" sz="1800" dirty="0"/>
              <a:t>)</a:t>
            </a:r>
            <a:r>
              <a:rPr lang="en-US" sz="1800" dirty="0">
                <a:solidFill>
                  <a:schemeClr val="tx1"/>
                </a:solidFill>
              </a:rPr>
              <a:t> </a:t>
            </a:r>
            <a:r>
              <a:rPr lang="en-US" sz="1100" dirty="0">
                <a:solidFill>
                  <a:srgbClr val="A3A3A3"/>
                </a:solidFill>
              </a:rPr>
              <a:t>[HPEC’19,TPDS'22,underreview]</a:t>
            </a:r>
          </a:p>
          <a:p>
            <a:r>
              <a:rPr lang="en-US" sz="2200" dirty="0">
                <a:solidFill>
                  <a:schemeClr val="tx1"/>
                </a:solidFill>
              </a:rPr>
              <a:t>What about Graph Databases </a:t>
            </a:r>
          </a:p>
          <a:p>
            <a:pPr lvl="1"/>
            <a:r>
              <a:rPr lang="en-US" sz="2000" dirty="0">
                <a:solidFill>
                  <a:schemeClr val="tx1"/>
                </a:solidFill>
              </a:rPr>
              <a:t>Interoperability Challenges</a:t>
            </a:r>
          </a:p>
          <a:p>
            <a:pPr lvl="1"/>
            <a:r>
              <a:rPr lang="en-US" sz="2000" dirty="0">
                <a:solidFill>
                  <a:schemeClr val="tx1"/>
                </a:solidFill>
              </a:rPr>
              <a:t>Design Challenges</a:t>
            </a:r>
          </a:p>
          <a:p>
            <a:r>
              <a:rPr lang="en-US" sz="2200" dirty="0">
                <a:solidFill>
                  <a:schemeClr val="tx1"/>
                </a:solidFill>
              </a:rPr>
              <a:t>Conclusions &amp; Future Directions</a:t>
            </a:r>
          </a:p>
        </p:txBody>
      </p:sp>
      <p:sp>
        <p:nvSpPr>
          <p:cNvPr id="4" name="Date Placeholder 3">
            <a:extLst>
              <a:ext uri="{FF2B5EF4-FFF2-40B4-BE49-F238E27FC236}">
                <a16:creationId xmlns:a16="http://schemas.microsoft.com/office/drawing/2014/main" id="{8020207C-F90F-494B-9BD4-F9F8E48E4819}"/>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E56039A3-9A10-134F-9DA4-D47D8A4082D7}"/>
              </a:ext>
            </a:extLst>
          </p:cNvPr>
          <p:cNvSpPr>
            <a:spLocks noGrp="1"/>
          </p:cNvSpPr>
          <p:nvPr>
            <p:ph type="sldNum" sz="quarter" idx="12"/>
          </p:nvPr>
        </p:nvSpPr>
        <p:spPr/>
        <p:txBody>
          <a:bodyPr/>
          <a:lstStyle/>
          <a:p>
            <a:fld id="{DF12B90A-6867-3A43-B59B-7A5CDA1F5239}" type="slidenum">
              <a:rPr lang="en-US" smtClean="0"/>
              <a:t>6</a:t>
            </a:fld>
            <a:endParaRPr lang="en-US" dirty="0"/>
          </a:p>
        </p:txBody>
      </p:sp>
      <p:sp>
        <p:nvSpPr>
          <p:cNvPr id="7" name="Footer Placeholder 6">
            <a:extLst>
              <a:ext uri="{FF2B5EF4-FFF2-40B4-BE49-F238E27FC236}">
                <a16:creationId xmlns:a16="http://schemas.microsoft.com/office/drawing/2014/main" id="{42447D37-38E3-F241-A8DE-EB1C58A4A2FC}"/>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72988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F2AD-11D4-28F4-E094-EACC4BCAC01E}"/>
              </a:ext>
            </a:extLst>
          </p:cNvPr>
          <p:cNvSpPr>
            <a:spLocks noGrp="1"/>
          </p:cNvSpPr>
          <p:nvPr>
            <p:ph type="title"/>
          </p:nvPr>
        </p:nvSpPr>
        <p:spPr/>
        <p:txBody>
          <a:bodyPr/>
          <a:lstStyle/>
          <a:p>
            <a:r>
              <a:rPr lang="en-US" dirty="0"/>
              <a:t>Landscape of current “Graph World”</a:t>
            </a:r>
          </a:p>
        </p:txBody>
      </p:sp>
      <p:graphicFrame>
        <p:nvGraphicFramePr>
          <p:cNvPr id="7" name="Content Placeholder 6">
            <a:extLst>
              <a:ext uri="{FF2B5EF4-FFF2-40B4-BE49-F238E27FC236}">
                <a16:creationId xmlns:a16="http://schemas.microsoft.com/office/drawing/2014/main" id="{F46E374B-6CE3-0812-F485-81CBEE7420F5}"/>
              </a:ext>
            </a:extLst>
          </p:cNvPr>
          <p:cNvGraphicFramePr>
            <a:graphicFrameLocks noGrp="1"/>
          </p:cNvGraphicFramePr>
          <p:nvPr>
            <p:ph idx="1"/>
            <p:extLst>
              <p:ext uri="{D42A27DB-BD31-4B8C-83A1-F6EECF244321}">
                <p14:modId xmlns:p14="http://schemas.microsoft.com/office/powerpoint/2010/main" val="3600598254"/>
              </p:ext>
            </p:extLst>
          </p:nvPr>
        </p:nvGraphicFramePr>
        <p:xfrm>
          <a:off x="609600" y="1009650"/>
          <a:ext cx="10972800" cy="546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BFF02A28-3CD3-F528-7BA4-55A4E15672E6}"/>
              </a:ext>
            </a:extLst>
          </p:cNvPr>
          <p:cNvSpPr>
            <a:spLocks noGrp="1"/>
          </p:cNvSpPr>
          <p:nvPr>
            <p:ph type="dt" sz="half" idx="10"/>
          </p:nvPr>
        </p:nvSpPr>
        <p:spPr/>
        <p:txBody>
          <a:bodyPr/>
          <a:lstStyle/>
          <a:p>
            <a:pPr>
              <a:defRPr/>
            </a:pPr>
            <a:r>
              <a:rPr lang="en-US"/>
              <a:t>12 Sep 2022 @ PPAM 2022</a:t>
            </a:r>
            <a:endParaRPr lang="en-US" dirty="0"/>
          </a:p>
        </p:txBody>
      </p:sp>
      <p:sp>
        <p:nvSpPr>
          <p:cNvPr id="5" name="Footer Placeholder 4">
            <a:extLst>
              <a:ext uri="{FF2B5EF4-FFF2-40B4-BE49-F238E27FC236}">
                <a16:creationId xmlns:a16="http://schemas.microsoft.com/office/drawing/2014/main" id="{8D7DEB0E-75C5-1EE7-B301-D6496AE32A7E}"/>
              </a:ext>
            </a:extLst>
          </p:cNvPr>
          <p:cNvSpPr>
            <a:spLocks noGrp="1"/>
          </p:cNvSpPr>
          <p:nvPr>
            <p:ph type="ftr" sz="quarter" idx="11"/>
          </p:nvPr>
        </p:nvSpPr>
        <p:spPr/>
        <p:txBody>
          <a:bodyPr/>
          <a:lstStyle/>
          <a:p>
            <a:r>
              <a:rPr lang="en-US"/>
              <a:t>Çatalyürek "Bringing HPC Graph Analytics to Modern Graph Databases"</a:t>
            </a:r>
            <a:endParaRPr lang="en-US" dirty="0"/>
          </a:p>
        </p:txBody>
      </p:sp>
      <p:sp>
        <p:nvSpPr>
          <p:cNvPr id="6" name="Slide Number Placeholder 5">
            <a:extLst>
              <a:ext uri="{FF2B5EF4-FFF2-40B4-BE49-F238E27FC236}">
                <a16:creationId xmlns:a16="http://schemas.microsoft.com/office/drawing/2014/main" id="{835F94CC-DCAB-51C1-CE70-BDBE0015F342}"/>
              </a:ext>
            </a:extLst>
          </p:cNvPr>
          <p:cNvSpPr>
            <a:spLocks noGrp="1"/>
          </p:cNvSpPr>
          <p:nvPr>
            <p:ph type="sldNum" sz="quarter" idx="12"/>
          </p:nvPr>
        </p:nvSpPr>
        <p:spPr/>
        <p:txBody>
          <a:bodyPr/>
          <a:lstStyle/>
          <a:p>
            <a:fld id="{DF12B90A-6867-3A43-B59B-7A5CDA1F5239}" type="slidenum">
              <a:rPr lang="en-US" smtClean="0"/>
              <a:t>7</a:t>
            </a:fld>
            <a:endParaRPr lang="en-US" dirty="0"/>
          </a:p>
        </p:txBody>
      </p:sp>
      <p:sp>
        <p:nvSpPr>
          <p:cNvPr id="8" name="Oval 7">
            <a:extLst>
              <a:ext uri="{FF2B5EF4-FFF2-40B4-BE49-F238E27FC236}">
                <a16:creationId xmlns:a16="http://schemas.microsoft.com/office/drawing/2014/main" id="{F3D993B6-3E4E-7634-DCDB-834C335ECA8A}"/>
              </a:ext>
            </a:extLst>
          </p:cNvPr>
          <p:cNvSpPr/>
          <p:nvPr/>
        </p:nvSpPr>
        <p:spPr>
          <a:xfrm rot="19863457">
            <a:off x="4852596" y="753368"/>
            <a:ext cx="3767739" cy="5958935"/>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75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3C76-0594-7642-8AE9-B6BBCDA4CA8E}"/>
              </a:ext>
            </a:extLst>
          </p:cNvPr>
          <p:cNvSpPr>
            <a:spLocks noGrp="1"/>
          </p:cNvSpPr>
          <p:nvPr>
            <p:ph type="title"/>
          </p:nvPr>
        </p:nvSpPr>
        <p:spPr/>
        <p:txBody>
          <a:bodyPr/>
          <a:lstStyle/>
          <a:p>
            <a:r>
              <a:rPr lang="en-US" dirty="0"/>
              <a:t>Scalability</a:t>
            </a:r>
          </a:p>
        </p:txBody>
      </p:sp>
      <p:graphicFrame>
        <p:nvGraphicFramePr>
          <p:cNvPr id="4" name="Content Placeholder 3">
            <a:extLst>
              <a:ext uri="{FF2B5EF4-FFF2-40B4-BE49-F238E27FC236}">
                <a16:creationId xmlns:a16="http://schemas.microsoft.com/office/drawing/2014/main" id="{4552555D-0DD1-3E4D-B77F-23F229BA7CA2}"/>
              </a:ext>
            </a:extLst>
          </p:cNvPr>
          <p:cNvGraphicFramePr>
            <a:graphicFrameLocks noGrp="1"/>
          </p:cNvGraphicFramePr>
          <p:nvPr>
            <p:ph idx="1"/>
          </p:nvPr>
        </p:nvGraphicFramePr>
        <p:xfrm>
          <a:off x="1981200" y="1090616"/>
          <a:ext cx="8229600" cy="5464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4">
            <a:extLst>
              <a:ext uri="{FF2B5EF4-FFF2-40B4-BE49-F238E27FC236}">
                <a16:creationId xmlns:a16="http://schemas.microsoft.com/office/drawing/2014/main" id="{AEE37391-BFAD-734A-AE76-3AE81D2A48C3}"/>
              </a:ext>
            </a:extLst>
          </p:cNvPr>
          <p:cNvGraphicFramePr>
            <a:graphicFrameLocks noChangeAspect="1"/>
          </p:cNvGraphicFramePr>
          <p:nvPr/>
        </p:nvGraphicFramePr>
        <p:xfrm>
          <a:off x="7682606" y="3454437"/>
          <a:ext cx="2199123" cy="1038475"/>
        </p:xfrm>
        <a:graphic>
          <a:graphicData uri="http://schemas.openxmlformats.org/presentationml/2006/ole">
            <mc:AlternateContent xmlns:mc="http://schemas.openxmlformats.org/markup-compatibility/2006">
              <mc:Choice xmlns:v="urn:schemas-microsoft-com:vml" Requires="v">
                <p:oleObj spid="_x0000_s1080" name="Equation" r:id="rId4" imgW="914400" imgH="431800" progId="Equation.3">
                  <p:embed/>
                </p:oleObj>
              </mc:Choice>
              <mc:Fallback>
                <p:oleObj name="Equation" r:id="rId4" imgW="914400" imgH="431800" progId="Equation.3">
                  <p:embed/>
                  <p:pic>
                    <p:nvPicPr>
                      <p:cNvPr id="5" name="Object 4">
                        <a:extLst>
                          <a:ext uri="{FF2B5EF4-FFF2-40B4-BE49-F238E27FC236}">
                            <a16:creationId xmlns:a16="http://schemas.microsoft.com/office/drawing/2014/main" id="{AEE37391-BFAD-734A-AE76-3AE81D2A48C3}"/>
                          </a:ext>
                        </a:extLst>
                      </p:cNvPr>
                      <p:cNvPicPr/>
                      <p:nvPr/>
                    </p:nvPicPr>
                    <p:blipFill>
                      <a:blip r:embed="rId5"/>
                      <a:stretch>
                        <a:fillRect/>
                      </a:stretch>
                    </p:blipFill>
                    <p:spPr>
                      <a:xfrm>
                        <a:off x="7682606" y="3454437"/>
                        <a:ext cx="2199123" cy="1038475"/>
                      </a:xfrm>
                      <a:prstGeom prst="rect">
                        <a:avLst/>
                      </a:prstGeom>
                      <a:solidFill>
                        <a:schemeClr val="bg1"/>
                      </a:solidFill>
                    </p:spPr>
                  </p:pic>
                </p:oleObj>
              </mc:Fallback>
            </mc:AlternateContent>
          </a:graphicData>
        </a:graphic>
      </p:graphicFrame>
      <p:sp>
        <p:nvSpPr>
          <p:cNvPr id="3" name="Date Placeholder 2">
            <a:extLst>
              <a:ext uri="{FF2B5EF4-FFF2-40B4-BE49-F238E27FC236}">
                <a16:creationId xmlns:a16="http://schemas.microsoft.com/office/drawing/2014/main" id="{6F5840B5-E3AF-DE4B-A501-FA6227E1BA47}"/>
              </a:ext>
            </a:extLst>
          </p:cNvPr>
          <p:cNvSpPr>
            <a:spLocks noGrp="1"/>
          </p:cNvSpPr>
          <p:nvPr>
            <p:ph type="dt" sz="half" idx="10"/>
          </p:nvPr>
        </p:nvSpPr>
        <p:spPr/>
        <p:txBody>
          <a:bodyPr/>
          <a:lstStyle/>
          <a:p>
            <a:pPr>
              <a:defRPr/>
            </a:pPr>
            <a:r>
              <a:rPr lang="en-US"/>
              <a:t>12 Sep 2022 @ PPAM 2022</a:t>
            </a:r>
            <a:endParaRPr lang="en-US" dirty="0"/>
          </a:p>
        </p:txBody>
      </p:sp>
      <p:sp>
        <p:nvSpPr>
          <p:cNvPr id="7" name="Slide Number Placeholder 6">
            <a:extLst>
              <a:ext uri="{FF2B5EF4-FFF2-40B4-BE49-F238E27FC236}">
                <a16:creationId xmlns:a16="http://schemas.microsoft.com/office/drawing/2014/main" id="{0494C536-D48E-134F-8F30-EE3EAA54FA8F}"/>
              </a:ext>
            </a:extLst>
          </p:cNvPr>
          <p:cNvSpPr>
            <a:spLocks noGrp="1"/>
          </p:cNvSpPr>
          <p:nvPr>
            <p:ph type="sldNum" sz="quarter" idx="12"/>
          </p:nvPr>
        </p:nvSpPr>
        <p:spPr/>
        <p:txBody>
          <a:bodyPr/>
          <a:lstStyle/>
          <a:p>
            <a:fld id="{DF12B90A-6867-3A43-B59B-7A5CDA1F5239}" type="slidenum">
              <a:rPr lang="en-US" smtClean="0"/>
              <a:t>8</a:t>
            </a:fld>
            <a:endParaRPr lang="en-US" dirty="0"/>
          </a:p>
        </p:txBody>
      </p:sp>
      <p:sp>
        <p:nvSpPr>
          <p:cNvPr id="8" name="Footer Placeholder 7">
            <a:extLst>
              <a:ext uri="{FF2B5EF4-FFF2-40B4-BE49-F238E27FC236}">
                <a16:creationId xmlns:a16="http://schemas.microsoft.com/office/drawing/2014/main" id="{41EE559B-B0BE-3D42-8151-D0AB3F012E73}"/>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139438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3C76-0594-7642-8AE9-B6BBCDA4CA8E}"/>
              </a:ext>
            </a:extLst>
          </p:cNvPr>
          <p:cNvSpPr>
            <a:spLocks noGrp="1"/>
          </p:cNvSpPr>
          <p:nvPr>
            <p:ph type="title"/>
          </p:nvPr>
        </p:nvSpPr>
        <p:spPr/>
        <p:txBody>
          <a:bodyPr/>
          <a:lstStyle/>
          <a:p>
            <a:r>
              <a:rPr lang="en-US" dirty="0"/>
              <a:t>Scalability</a:t>
            </a:r>
          </a:p>
        </p:txBody>
      </p:sp>
      <p:graphicFrame>
        <p:nvGraphicFramePr>
          <p:cNvPr id="5" name="Content Placeholder 4">
            <a:extLst>
              <a:ext uri="{FF2B5EF4-FFF2-40B4-BE49-F238E27FC236}">
                <a16:creationId xmlns:a16="http://schemas.microsoft.com/office/drawing/2014/main" id="{D3AF1904-1B98-2444-A78C-3574AF0EF3A8}"/>
              </a:ext>
            </a:extLst>
          </p:cNvPr>
          <p:cNvGraphicFramePr>
            <a:graphicFrameLocks noGrp="1"/>
          </p:cNvGraphicFramePr>
          <p:nvPr>
            <p:ph idx="1"/>
          </p:nvPr>
        </p:nvGraphicFramePr>
        <p:xfrm>
          <a:off x="1981200" y="1090616"/>
          <a:ext cx="8229600" cy="5464175"/>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DE73F253-F8C3-D842-9211-BA321114494F}"/>
              </a:ext>
            </a:extLst>
          </p:cNvPr>
          <p:cNvSpPr>
            <a:spLocks noGrp="1"/>
          </p:cNvSpPr>
          <p:nvPr>
            <p:ph type="dt" sz="half" idx="10"/>
          </p:nvPr>
        </p:nvSpPr>
        <p:spPr/>
        <p:txBody>
          <a:bodyPr/>
          <a:lstStyle/>
          <a:p>
            <a:pPr>
              <a:defRPr/>
            </a:pPr>
            <a:r>
              <a:rPr lang="en-US"/>
              <a:t>12 Sep 2022 @ PPAM 2022</a:t>
            </a:r>
            <a:endParaRPr lang="en-US" dirty="0"/>
          </a:p>
        </p:txBody>
      </p:sp>
      <p:sp>
        <p:nvSpPr>
          <p:cNvPr id="6" name="Slide Number Placeholder 5">
            <a:extLst>
              <a:ext uri="{FF2B5EF4-FFF2-40B4-BE49-F238E27FC236}">
                <a16:creationId xmlns:a16="http://schemas.microsoft.com/office/drawing/2014/main" id="{324BB8A4-3589-F34F-A2D0-A2D2F2F5F092}"/>
              </a:ext>
            </a:extLst>
          </p:cNvPr>
          <p:cNvSpPr>
            <a:spLocks noGrp="1"/>
          </p:cNvSpPr>
          <p:nvPr>
            <p:ph type="sldNum" sz="quarter" idx="12"/>
          </p:nvPr>
        </p:nvSpPr>
        <p:spPr/>
        <p:txBody>
          <a:bodyPr/>
          <a:lstStyle/>
          <a:p>
            <a:fld id="{DF12B90A-6867-3A43-B59B-7A5CDA1F5239}" type="slidenum">
              <a:rPr lang="en-US" smtClean="0"/>
              <a:t>9</a:t>
            </a:fld>
            <a:endParaRPr lang="en-US" dirty="0"/>
          </a:p>
        </p:txBody>
      </p:sp>
      <p:sp>
        <p:nvSpPr>
          <p:cNvPr id="7" name="Footer Placeholder 6">
            <a:extLst>
              <a:ext uri="{FF2B5EF4-FFF2-40B4-BE49-F238E27FC236}">
                <a16:creationId xmlns:a16="http://schemas.microsoft.com/office/drawing/2014/main" id="{7DE58ACE-845A-4042-BA40-3834308CC950}"/>
              </a:ext>
            </a:extLst>
          </p:cNvPr>
          <p:cNvSpPr>
            <a:spLocks noGrp="1"/>
          </p:cNvSpPr>
          <p:nvPr>
            <p:ph type="ftr" sz="quarter" idx="11"/>
          </p:nvPr>
        </p:nvSpPr>
        <p:spPr/>
        <p:txBody>
          <a:bodyPr/>
          <a:lstStyle/>
          <a:p>
            <a:r>
              <a:rPr lang="en-US"/>
              <a:t>Çatalyürek "Bringing HPC Graph Analytics to Modern Graph Databases"</a:t>
            </a:r>
            <a:endParaRPr lang="en-US" dirty="0"/>
          </a:p>
        </p:txBody>
      </p:sp>
    </p:spTree>
    <p:extLst>
      <p:ext uri="{BB962C8B-B14F-4D97-AF65-F5344CB8AC3E}">
        <p14:creationId xmlns:p14="http://schemas.microsoft.com/office/powerpoint/2010/main" val="956375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757&quot;&gt;&lt;property id=&quot;20148&quot; value=&quot;5&quot;/&gt;&lt;property id=&quot;20300&quot; value=&quot;Slide 1 - &amp;quot;The Ohio State University&amp;#x0D;&amp;#x0A;College of Medicine&amp;quot;&quot;/&gt;&lt;property id=&quot;20307&quot; value=&quot;256&quot;/&gt;&lt;/object&gt;&lt;object type=&quot;3&quot; unique_id=&quot;11758&quot;&gt;&lt;property id=&quot;20148&quot; value=&quot;5&quot;/&gt;&lt;property id=&quot;20300&quot; value=&quot;Slide 2 - &amp;quot;Outline&amp;quot;&quot;/&gt;&lt;property id=&quot;20307&quot; value=&quot;257&quot;/&gt;&lt;/object&gt;&lt;object type=&quot;3&quot; unique_id=&quot;11759&quot;&gt;&lt;property id=&quot;20148&quot; value=&quot;5&quot;/&gt;&lt;property id=&quot;20300&quot; value=&quot;Slide 3 - &amp;quot;College of Medicine&amp;quot;&quot;/&gt;&lt;property id=&quot;20307&quot; value=&quot;258&quot;/&gt;&lt;/object&gt;&lt;object type=&quot;3&quot; unique_id=&quot;11760&quot;&gt;&lt;property id=&quot;20148&quot; value=&quot;5&quot;/&gt;&lt;property id=&quot;20300&quot; value=&quot;Slide 4 - &amp;quot;College of Medicine&amp;quot;&quot;/&gt;&lt;property id=&quot;20307&quot; value=&quot;259&quot;/&gt;&lt;/object&gt;&lt;object type=&quot;3&quot; unique_id=&quot;11761&quot;&gt;&lt;property id=&quot;20148&quot; value=&quot;5&quot;/&gt;&lt;property id=&quot;20300&quot; value=&quot;Slide 5 - &amp;quot;Curricular Components&amp;quot;&quot;/&gt;&lt;property id=&quot;20307&quot; value=&quot;260&quot;/&gt;&lt;/object&gt;&lt;object type=&quot;3&quot; unique_id=&quot;11762&quot;&gt;&lt;property id=&quot;20148&quot; value=&quot;5&quot;/&gt;&lt;property id=&quot;20300&quot; value=&quot;Slide 6 - &amp;quot;Anatomy&amp;quot;&quot;/&gt;&lt;property id=&quot;20307&quot; value=&quot;261&quot;/&gt;&lt;/object&gt;&lt;object type=&quot;3&quot; unique_id=&quot;11763&quot;&gt;&lt;property id=&quot;20148&quot; value=&quot;5&quot;/&gt;&lt;property id=&quot;20300&quot; value=&quot;Slide 7 - &amp;quot;Integrated Pathway&amp;quot;&quot;/&gt;&lt;property id=&quot;20307&quot; value=&quot;262&quot;/&gt;&lt;/object&gt;&lt;object type=&quot;3&quot; unique_id=&quot;11764&quot;&gt;&lt;property id=&quot;20148&quot; value=&quot;5&quot;/&gt;&lt;property id=&quot;20300&quot; value=&quot;Slide 8 - &amp;quot;Independent Study Pathway&amp;quot;&quot;/&gt;&lt;property id=&quot;20307&quot; value=&quot;263&quot;/&gt;&lt;/object&gt;&lt;object type=&quot;3&quot; unique_id=&quot;11765&quot;&gt;&lt;property id=&quot;20148&quot; value=&quot;5&quot;/&gt;&lt;property id=&quot;20300&quot; value=&quot;Slide 9 - &amp;quot;Clinical Assessment &amp;amp; Problem Solving  (CAPS)&amp;quot;&quot;/&gt;&lt;property id=&quot;20307&quot; value=&quot;264&quot;/&gt;&lt;/object&gt;&lt;object type=&quot;3&quot; unique_id=&quot;11766&quot;&gt;&lt;property id=&quot;20148&quot; value=&quot;5&quot;/&gt;&lt;property id=&quot;20300&quot; value=&quot;Slide 10 - &amp;quot;CAPS continued&amp;quot;&quot;/&gt;&lt;property id=&quot;20307&quot; value=&quot;265&quot;/&gt;&lt;/object&gt;&lt;object type=&quot;3&quot; unique_id=&quot;11767&quot;&gt;&lt;property id=&quot;20148&quot; value=&quot;5&quot;/&gt;&lt;property id=&quot;20300&quot; value=&quot;Slide 11 - &amp;quot;Service Learning&amp;quot;&quot;/&gt;&lt;property id=&quot;20307&quot; value=&quot;266&quot;/&gt;&lt;/object&gt;&lt;object type=&quot;3&quot; unique_id=&quot;11768&quot;&gt;&lt;property id=&quot;20148&quot; value=&quot;5&quot;/&gt;&lt;property id=&quot;20300&quot; value=&quot;Slide 12 - &amp;quot;Opportunities&amp;quot;&quot;/&gt;&lt;property id=&quot;20307&quot; value=&quot;267&quot;/&gt;&lt;/object&gt;&lt;object type=&quot;3&quot; unique_id=&quot;11769&quot;&gt;&lt;property id=&quot;20148&quot; value=&quot;5&quot;/&gt;&lt;property id=&quot;20300&quot; value=&quot;Slide 13 - &amp;quot;Student Wellness&amp;quot;&quot;/&gt;&lt;property id=&quot;20307&quot; value=&quot;268&quot;/&gt;&lt;/object&gt;&lt;object type=&quot;3&quot; unique_id=&quot;11770&quot;&gt;&lt;property id=&quot;20148&quot; value=&quot;5&quot;/&gt;&lt;property id=&quot;20300&quot; value=&quot;Slide 14 - &amp;quot;Med 3 Year&amp;quot;&quot;/&gt;&lt;property id=&quot;20307&quot; value=&quot;269&quot;/&gt;&lt;/object&gt;&lt;object type=&quot;3&quot; unique_id=&quot;11771&quot;&gt;&lt;property id=&quot;20148&quot; value=&quot;5&quot;/&gt;&lt;property id=&quot;20300&quot; value=&quot;Slide 15 - &amp;quot;Hospital Locations&amp;quot;&quot;/&gt;&lt;property id=&quot;20307&quot; value=&quot;270&quot;/&gt;&lt;/object&gt;&lt;object type=&quot;3&quot; unique_id=&quot;11772&quot;&gt;&lt;property id=&quot;20148&quot; value=&quot;5&quot;/&gt;&lt;property id=&quot;20300&quot; value=&quot;Slide 16&quot;/&gt;&lt;property id=&quot;20307&quot; value=&quot;271&quot;/&gt;&lt;/object&gt;&lt;object type=&quot;3&quot; unique_id=&quot;11773&quot;&gt;&lt;property id=&quot;20148&quot; value=&quot;5&quot;/&gt;&lt;property id=&quot;20300&quot; value=&quot;Slide 17&quot;/&gt;&lt;property id=&quot;20307&quot; value=&quot;272&quot;/&gt;&lt;/object&gt;&lt;object type=&quot;3&quot; unique_id=&quot;11775&quot;&gt;&lt;property id=&quot;20148&quot; value=&quot;5&quot;/&gt;&lt;property id=&quot;20300&quot; value=&quot;Slide 19 - &amp;quot;Med&amp;#x0D;&amp;#x0A;4 Year&amp;quot;&quot;/&gt;&lt;property id=&quot;20307&quot; value=&quot;274&quot;/&gt;&lt;/object&gt;&lt;object type=&quot;3&quot; unique_id=&quot;11776&quot;&gt;&lt;property id=&quot;20148&quot; value=&quot;5&quot;/&gt;&lt;property id=&quot;20300&quot; value=&quot;Slide 20 - &amp;quot;2009 Residency MATCH&amp;quot;&quot;/&gt;&lt;property id=&quot;20307&quot; value=&quot;275&quot;/&gt;&lt;/object&gt;&lt;object type=&quot;3&quot; unique_id=&quot;11777&quot;&gt;&lt;property id=&quot;20148&quot; value=&quot;5&quot;/&gt;&lt;property id=&quot;20300&quot; value=&quot;Slide 21 - &amp;quot;2009 PGY-1 Specialty Distribution&amp;quot;&quot;/&gt;&lt;property id=&quot;20307&quot; value=&quot;276&quot;/&gt;&lt;/object&gt;&lt;object type=&quot;3&quot; unique_id=&quot;11778&quot;&gt;&lt;property id=&quot;20148&quot; value=&quot;5&quot;/&gt;&lt;property id=&quot;20300&quot; value=&quot;Slide 22 - &amp;quot;USMLE&amp;quot;&quot;/&gt;&lt;property id=&quot;20307&quot; value=&quot;277&quot;/&gt;&lt;/object&gt;&lt;object type=&quot;3&quot; unique_id=&quot;11779&quot;&gt;&lt;property id=&quot;20148&quot; value=&quot;5&quot;/&gt;&lt;property id=&quot;20300&quot; value=&quot;Slide 23 - &amp;quot;Key Initiatives&amp;quot;&quot;/&gt;&lt;property id=&quot;20307&quot; value=&quot;278&quot;/&gt;&lt;/object&gt;&lt;object type=&quot;3&quot; unique_id=&quot;11780&quot;&gt;&lt;property id=&quot;20148&quot; value=&quot;5&quot;/&gt;&lt;property id=&quot;20300&quot; value=&quot;Slide 24 - &amp;quot;Signature Programs&amp;quot;&quot;/&gt;&lt;property id=&quot;20307&quot; value=&quot;279&quot;/&gt;&lt;/object&gt;&lt;object type=&quot;3&quot; unique_id=&quot;11781&quot;&gt;&lt;property id=&quot;20148&quot; value=&quot;5&quot;/&gt;&lt;property id=&quot;20300&quot; value=&quot;Slide 25 - &amp;quot;The Ohio State University&amp;quot;&quot;/&gt;&lt;property id=&quot;20307&quot; value=&quot;280&quot;/&gt;&lt;/object&gt;&lt;object type=&quot;3&quot; unique_id=&quot;11782&quot;&gt;&lt;property id=&quot;20148&quot; value=&quot;5&quot;/&gt;&lt;property id=&quot;20300&quot; value=&quot;Slide 26 - &amp;quot;Columbus, Ohio&amp;quot;&quot;/&gt;&lt;property id=&quot;20307&quot; value=&quot;281&quot;/&gt;&lt;/object&gt;&lt;object type=&quot;3&quot; unique_id=&quot;11783&quot;&gt;&lt;property id=&quot;20148&quot; value=&quot;5&quot;/&gt;&lt;property id=&quot;20300&quot; value=&quot;Slide 27 - &amp;quot;http://medicine.osu.edu&amp;quot;&quot;/&gt;&lt;property id=&quot;20307&quot; value=&quot;282&quot;/&gt;&lt;/object&gt;&lt;object type=&quot;3&quot; unique_id=&quot;11784&quot;&gt;&lt;property id=&quot;20148&quot; value=&quot;5&quot;/&gt;&lt;property id=&quot;20300&quot; value=&quot;Slide 28&quot;/&gt;&lt;property id=&quot;20307&quot; value=&quot;283&quot;/&gt;&lt;/object&gt;&lt;object type=&quot;3&quot; unique_id=&quot;12607&quot;&gt;&lt;property id=&quot;20148&quot; value=&quot;5&quot;/&gt;&lt;property id=&quot;20300&quot; value=&quot;Slide 18 - &amp;quot;ProjectONE: Creating the Future of Medicine&amp;quot;&quot;/&gt;&lt;property id=&quot;20307&quot; value=&quot;284&quot;/&gt;&lt;/object&gt;&lt;/object&gt;&lt;/object&gt;&lt;/database&gt;"/>
  <p:tag name="SECTOMILLISECCONVERTED" val="1"/>
</p:tagLst>
</file>

<file path=ppt/theme/theme1.xml><?xml version="1.0" encoding="utf-8"?>
<a:theme xmlns:a="http://schemas.openxmlformats.org/drawingml/2006/main" name="2013 OSUWMC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1CAD4B521F8749A72C66E6CA80DA82" ma:contentTypeVersion="2" ma:contentTypeDescription="Create a new document." ma:contentTypeScope="" ma:versionID="d0483f9fefd908a120fbee87fba9ff6d">
  <xsd:schema xmlns:xsd="http://www.w3.org/2001/XMLSchema" xmlns:xs="http://www.w3.org/2001/XMLSchema" xmlns:p="http://schemas.microsoft.com/office/2006/metadata/properties" xmlns:ns2="eacbd4e1-6f7d-4cc1-92db-35588741376f" targetNamespace="http://schemas.microsoft.com/office/2006/metadata/properties" ma:root="true" ma:fieldsID="425e620e79c3fcdf391d3210fd40dd8a" ns2:_="">
    <xsd:import namespace="eacbd4e1-6f7d-4cc1-92db-35588741376f"/>
    <xsd:element name="properties">
      <xsd:complexType>
        <xsd:sequence>
          <xsd:element name="documentManagement">
            <xsd:complexType>
              <xsd:all>
                <xsd:element ref="ns2:Thumbnail" minOccurs="0"/>
                <xsd:element ref="ns2:User_x0020_Type" minOccurs="0"/>
                <xsd:element ref="ns2:Data_x0020_Classification"/>
                <xsd:element ref="ns2:Security_x0020_Disclaim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bd4e1-6f7d-4cc1-92db-35588741376f" elementFormDefault="qualified">
    <xsd:import namespace="http://schemas.microsoft.com/office/2006/documentManagement/types"/>
    <xsd:import namespace="http://schemas.microsoft.com/office/infopath/2007/PartnerControls"/>
    <xsd:element name="Thumbnail" ma:index="8"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User_x0020_Type" ma:index="9" nillable="true" ma:displayName="User Type" ma:default="Advanced PowerPoint Users" ma:format="Dropdown" ma:internalName="User_x0020_Type">
      <xsd:simpleType>
        <xsd:restriction base="dms:Choice">
          <xsd:enumeration value="Advanced PowerPoint Users"/>
          <xsd:enumeration value="Regular PowerPoint Users"/>
        </xsd:restriction>
      </xsd:simpleType>
    </xsd:element>
    <xsd:element name="Data_x0020_Classification" ma:index="10" ma:displayName="Data Classification" ma:default="Limited Access" ma:format="Dropdown" ma:internalName="Data_x0020_Classification">
      <xsd:simpleType>
        <xsd:restriction base="dms:Choice">
          <xsd:enumeration value="Public"/>
          <xsd:enumeration value="Limited Access"/>
        </xsd:restriction>
      </xsd:simpleType>
    </xsd:element>
    <xsd:element name="Security_x0020_Disclaimer" ma:index="11" ma:displayName="Security Disclaimer" ma:description="This document does not contain Personal Health Information (PHI) or other restricted data." ma:format="Dropdown" ma:internalName="Security_x0020_Disclaimer">
      <xsd:simpleType>
        <xsd:restriction base="dms:Choice">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ser_x0020_Type xmlns="eacbd4e1-6f7d-4cc1-92db-35588741376f">Advanced PowerPoint Users</User_x0020_Type>
    <Security_x0020_Disclaimer xmlns="eacbd4e1-6f7d-4cc1-92db-35588741376f">Yes</Security_x0020_Disclaimer>
    <Data_x0020_Classification xmlns="eacbd4e1-6f7d-4cc1-92db-35588741376f">Public</Data_x0020_Classification>
    <Thumbnail xmlns="eacbd4e1-6f7d-4cc1-92db-35588741376f">
      <Url xsi:nil="true"/>
      <Description xsi:nil="true"/>
    </Thumbnai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964865-5BB8-406F-B731-C50416509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bd4e1-6f7d-4cc1-92db-3558874137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CBF430-ED5F-4D60-B382-A9F293D522C2}">
  <ds:schemaRefs>
    <ds:schemaRef ds:uri="http://schemas.microsoft.com/office/2006/metadata/properties"/>
    <ds:schemaRef ds:uri="http://schemas.microsoft.com/office/infopath/2007/PartnerControls"/>
    <ds:schemaRef ds:uri="eacbd4e1-6f7d-4cc1-92db-35588741376f"/>
  </ds:schemaRefs>
</ds:datastoreItem>
</file>

<file path=customXml/itemProps3.xml><?xml version="1.0" encoding="utf-8"?>
<ds:datastoreItem xmlns:ds="http://schemas.openxmlformats.org/officeDocument/2006/customXml" ds:itemID="{8CA3003F-D5E5-4A44-978A-D3DF1DAE01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90177</TotalTime>
  <Words>5132</Words>
  <Application>Microsoft Macintosh PowerPoint</Application>
  <PresentationFormat>Widescreen</PresentationFormat>
  <Paragraphs>770</Paragraphs>
  <Slides>48</Slides>
  <Notes>18</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5" baseType="lpstr">
      <vt:lpstr>Amazon Ember</vt:lpstr>
      <vt:lpstr>Arial</vt:lpstr>
      <vt:lpstr>Arial Black</vt:lpstr>
      <vt:lpstr>Avenir</vt:lpstr>
      <vt:lpstr>Avenir Book</vt:lpstr>
      <vt:lpstr>Book Antiqua</vt:lpstr>
      <vt:lpstr>Calibri</vt:lpstr>
      <vt:lpstr>Cambria Math</vt:lpstr>
      <vt:lpstr>Chalkboard</vt:lpstr>
      <vt:lpstr>Courier New</vt:lpstr>
      <vt:lpstr>FujitsuInfinityPro-Regular</vt:lpstr>
      <vt:lpstr>PT Serif</vt:lpstr>
      <vt:lpstr>Times</vt:lpstr>
      <vt:lpstr>Times New Roman</vt:lpstr>
      <vt:lpstr>Wingdings</vt:lpstr>
      <vt:lpstr>2013 OSUWMC Template</vt:lpstr>
      <vt:lpstr>Equation</vt:lpstr>
      <vt:lpstr>Seeking Performance Portability  on Graph Analytics</vt:lpstr>
      <vt:lpstr>Outline</vt:lpstr>
      <vt:lpstr>Graphs are Ubiquitous</vt:lpstr>
      <vt:lpstr>Why HPC - Hardware Motivation: 50 Years of Microprocessors</vt:lpstr>
      <vt:lpstr>Why HPC - Hardware Motivation: Current &amp; Future Systems</vt:lpstr>
      <vt:lpstr>Outline</vt:lpstr>
      <vt:lpstr>Landscape of current “Graph World”</vt:lpstr>
      <vt:lpstr>Scalability</vt:lpstr>
      <vt:lpstr>Scalability</vt:lpstr>
      <vt:lpstr>Scalability! But at what COST?</vt:lpstr>
      <vt:lpstr>Productivity vs Performance</vt:lpstr>
      <vt:lpstr>Outline</vt:lpstr>
      <vt:lpstr>HPC Graph Analytics - Tips/Tricks</vt:lpstr>
      <vt:lpstr>Outline</vt:lpstr>
      <vt:lpstr>Graph manipulations for fast centrality computations</vt:lpstr>
      <vt:lpstr>Graph manipulations for fast centrality computations</vt:lpstr>
      <vt:lpstr>Closeness Centrality </vt:lpstr>
      <vt:lpstr>Betweenness Centrality </vt:lpstr>
      <vt:lpstr>Graph Manipulations for Centrality with BADIOS</vt:lpstr>
      <vt:lpstr>BC Experiments for BADIOS</vt:lpstr>
      <vt:lpstr>Outline</vt:lpstr>
      <vt:lpstr>How to implement Centrality Computations in GPU?</vt:lpstr>
      <vt:lpstr>Centrality Computations on GPU: Virtual vertices</vt:lpstr>
      <vt:lpstr>Results for GPU parallelism</vt:lpstr>
      <vt:lpstr>Outline</vt:lpstr>
      <vt:lpstr>No Vector Coalescing </vt:lpstr>
      <vt:lpstr>Different Formulation for Vectorization</vt:lpstr>
      <vt:lpstr>Hardware+Software Vectorization is the way to go</vt:lpstr>
      <vt:lpstr>Outline</vt:lpstr>
      <vt:lpstr>Parallel Graph Algorithms by Blocks (PGAbB)</vt:lpstr>
      <vt:lpstr>Algorithm Design Steps</vt:lpstr>
      <vt:lpstr>Execution Flow</vt:lpstr>
      <vt:lpstr>Categorizing Graph Algorithms</vt:lpstr>
      <vt:lpstr>Related Work</vt:lpstr>
      <vt:lpstr>Experiments on Selected Graphs</vt:lpstr>
      <vt:lpstr>Outline</vt:lpstr>
      <vt:lpstr>Graph Databases</vt:lpstr>
      <vt:lpstr>Graph interoperability</vt:lpstr>
      <vt:lpstr>Graph interoperability</vt:lpstr>
      <vt:lpstr>Interoperability challenges</vt:lpstr>
      <vt:lpstr>Storage Challenges</vt:lpstr>
      <vt:lpstr>Computational Infrastructure Challenges </vt:lpstr>
      <vt:lpstr>Other Challenges</vt:lpstr>
      <vt:lpstr>Conclusions &amp; Future Directions</vt:lpstr>
      <vt:lpstr>Acknowledgements – TDAlab Members and Collaborators</vt:lpstr>
      <vt:lpstr>Thanks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Title - Horizontal </dc:title>
  <dc:creator/>
  <cp:lastModifiedBy>Umit V. Catalyurek</cp:lastModifiedBy>
  <cp:revision>1236</cp:revision>
  <dcterms:created xsi:type="dcterms:W3CDTF">2010-06-18T15:19:42Z</dcterms:created>
  <dcterms:modified xsi:type="dcterms:W3CDTF">2022-09-08T20:12:44Z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0x010100FB1CAD4B521F8749A72C66E6CA80DA82</vt:lpwstr>
  </property>
</Properties>
</file>