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09" r:id="rId3"/>
    <p:sldMasterId id="2147483745" r:id="rId4"/>
    <p:sldMasterId id="2147483759" r:id="rId5"/>
    <p:sldMasterId id="2147483772" r:id="rId6"/>
    <p:sldMasterId id="2147483781" r:id="rId7"/>
    <p:sldMasterId id="2147483788" r:id="rId8"/>
  </p:sldMasterIdLst>
  <p:notesMasterIdLst>
    <p:notesMasterId r:id="rId55"/>
  </p:notesMasterIdLst>
  <p:sldIdLst>
    <p:sldId id="297" r:id="rId9"/>
    <p:sldId id="342" r:id="rId10"/>
    <p:sldId id="336" r:id="rId11"/>
    <p:sldId id="341" r:id="rId12"/>
    <p:sldId id="327" r:id="rId13"/>
    <p:sldId id="329" r:id="rId14"/>
    <p:sldId id="335" r:id="rId15"/>
    <p:sldId id="385" r:id="rId16"/>
    <p:sldId id="326" r:id="rId17"/>
    <p:sldId id="325" r:id="rId18"/>
    <p:sldId id="334" r:id="rId19"/>
    <p:sldId id="330" r:id="rId20"/>
    <p:sldId id="331" r:id="rId21"/>
    <p:sldId id="344" r:id="rId22"/>
    <p:sldId id="345" r:id="rId23"/>
    <p:sldId id="343" r:id="rId24"/>
    <p:sldId id="337" r:id="rId25"/>
    <p:sldId id="339" r:id="rId26"/>
    <p:sldId id="375" r:id="rId27"/>
    <p:sldId id="347" r:id="rId28"/>
    <p:sldId id="376" r:id="rId29"/>
    <p:sldId id="384" r:id="rId30"/>
    <p:sldId id="377" r:id="rId31"/>
    <p:sldId id="333" r:id="rId32"/>
    <p:sldId id="378" r:id="rId33"/>
    <p:sldId id="381" r:id="rId34"/>
    <p:sldId id="380" r:id="rId35"/>
    <p:sldId id="383" r:id="rId36"/>
    <p:sldId id="348" r:id="rId37"/>
    <p:sldId id="356" r:id="rId38"/>
    <p:sldId id="349" r:id="rId39"/>
    <p:sldId id="353" r:id="rId40"/>
    <p:sldId id="354" r:id="rId41"/>
    <p:sldId id="355" r:id="rId42"/>
    <p:sldId id="357" r:id="rId43"/>
    <p:sldId id="316" r:id="rId44"/>
    <p:sldId id="301" r:id="rId45"/>
    <p:sldId id="321" r:id="rId46"/>
    <p:sldId id="306" r:id="rId47"/>
    <p:sldId id="307" r:id="rId48"/>
    <p:sldId id="368" r:id="rId49"/>
    <p:sldId id="369" r:id="rId50"/>
    <p:sldId id="370" r:id="rId51"/>
    <p:sldId id="374" r:id="rId52"/>
    <p:sldId id="372" r:id="rId53"/>
    <p:sldId id="382" r:id="rId54"/>
  </p:sldIdLst>
  <p:sldSz cx="9144000" cy="6858000" type="screen4x3"/>
  <p:notesSz cx="7010400" cy="9296400"/>
  <p:defaultTex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09" autoAdjust="0"/>
    <p:restoredTop sz="94646" autoAdjust="0"/>
  </p:normalViewPr>
  <p:slideViewPr>
    <p:cSldViewPr>
      <p:cViewPr>
        <p:scale>
          <a:sx n="70" d="100"/>
          <a:sy n="70" d="100"/>
        </p:scale>
        <p:origin x="-1494"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12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97AE6EE-5489-4B7F-8F7D-963128CEF860}" type="datetimeFigureOut">
              <a:rPr lang="en-US" smtClean="0"/>
              <a:pPr/>
              <a:t>9/8/2013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07E85BC-8168-4CD6-8F32-AF70A5E7F919}" type="slidenum">
              <a:rPr lang="en-US" smtClean="0"/>
              <a:pPr/>
              <a:t>‹#›</a:t>
            </a:fld>
            <a:endParaRPr lang="en-US"/>
          </a:p>
        </p:txBody>
      </p:sp>
    </p:spTree>
    <p:extLst>
      <p:ext uri="{BB962C8B-B14F-4D97-AF65-F5344CB8AC3E}">
        <p14:creationId xmlns:p14="http://schemas.microsoft.com/office/powerpoint/2010/main" val="424625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7"/>
          <p:cNvSpPr>
            <a:spLocks noGrp="1" noChangeArrowheads="1"/>
          </p:cNvSpPr>
          <p:nvPr>
            <p:ph type="sldNum" sz="quarter" idx="5"/>
          </p:nvPr>
        </p:nvSpPr>
        <p:spPr>
          <a:noFill/>
        </p:spPr>
        <p:txBody>
          <a:bodyPr/>
          <a:lstStyle/>
          <a:p>
            <a:fld id="{41CA7728-53A4-4FF2-B6E8-3750B4389B73}" type="slidenum">
              <a:rPr lang="en-US">
                <a:solidFill>
                  <a:srgbClr val="000000"/>
                </a:solidFill>
              </a:rPr>
              <a:pPr/>
              <a:t>8</a:t>
            </a:fld>
            <a:endParaRPr lang="en-US">
              <a:solidFill>
                <a:srgbClr val="000000"/>
              </a:solidFill>
            </a:endParaRPr>
          </a:p>
        </p:txBody>
      </p:sp>
      <p:sp>
        <p:nvSpPr>
          <p:cNvPr id="77827" name="Rectangle 7"/>
          <p:cNvSpPr txBox="1">
            <a:spLocks noGrp="1" noChangeArrowheads="1"/>
          </p:cNvSpPr>
          <p:nvPr/>
        </p:nvSpPr>
        <p:spPr bwMode="auto">
          <a:xfrm>
            <a:off x="3972560" y="8831580"/>
            <a:ext cx="3037840" cy="464820"/>
          </a:xfrm>
          <a:prstGeom prst="rect">
            <a:avLst/>
          </a:prstGeom>
          <a:noFill/>
          <a:ln w="9525">
            <a:noFill/>
            <a:miter lim="800000"/>
            <a:headEnd/>
            <a:tailEnd/>
          </a:ln>
        </p:spPr>
        <p:txBody>
          <a:bodyPr lIns="91417" tIns="45707" rIns="91417" bIns="45707" anchor="b"/>
          <a:lstStyle/>
          <a:p>
            <a:pPr algn="r" defTabSz="913930" fontAlgn="auto">
              <a:spcBef>
                <a:spcPts val="0"/>
              </a:spcBef>
              <a:spcAft>
                <a:spcPts val="0"/>
              </a:spcAft>
            </a:pPr>
            <a:fld id="{BC3FE95A-5054-48DD-8162-0AE418E2F4E5}" type="slidenum">
              <a:rPr lang="en-US" sz="1800">
                <a:solidFill>
                  <a:srgbClr val="000000"/>
                </a:solidFill>
                <a:latin typeface="Times New Roman" pitchFamily="18" charset="0"/>
                <a:ea typeface="ＭＳ Ｐゴシック" pitchFamily="34" charset="-128"/>
                <a:cs typeface="Arial" pitchFamily="34" charset="0"/>
              </a:rPr>
              <a:pPr algn="r" defTabSz="913930" fontAlgn="auto">
                <a:spcBef>
                  <a:spcPts val="0"/>
                </a:spcBef>
                <a:spcAft>
                  <a:spcPts val="0"/>
                </a:spcAft>
              </a:pPr>
              <a:t>8</a:t>
            </a:fld>
            <a:endParaRPr lang="en-US" sz="1800" dirty="0">
              <a:solidFill>
                <a:srgbClr val="000000"/>
              </a:solidFill>
              <a:latin typeface="Times New Roman" pitchFamily="18" charset="0"/>
              <a:ea typeface="ＭＳ Ｐゴシック" pitchFamily="34" charset="-128"/>
              <a:cs typeface="Arial" pitchFamily="34" charset="0"/>
            </a:endParaRPr>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a:ln/>
        </p:spPr>
        <p:txBody>
          <a:bodyPr lIns="91417" tIns="45707" rIns="91417" bIns="45707"/>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p:txBody>
          <a:bodyPr/>
          <a:lstStyle/>
          <a:p>
            <a:pPr>
              <a:defRPr/>
            </a:pPr>
            <a:fld id="{F09DC801-4E31-4409-8617-F98DFE4A44BC}" type="slidenum">
              <a:rPr lang="en-US">
                <a:solidFill>
                  <a:prstClr val="black"/>
                </a:solidFill>
              </a:rPr>
              <a:pPr>
                <a:defRPr/>
              </a:pPr>
              <a:t>24</a:t>
            </a:fld>
            <a:endParaRPr lang="en-US">
              <a:solidFill>
                <a:prstClr val="black"/>
              </a:solidFill>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HTC with Condor provides a single entry point to local as well as remote resources…</a:t>
            </a:r>
          </a:p>
          <a:p>
            <a:r>
              <a:rPr lang="en-US" smtClean="0"/>
              <a:t>Over 54 researchers across 35 departments used over 45 million compute hours from campus resources in 12 months. 1.2 million came from OSG.</a:t>
            </a:r>
          </a:p>
          <a:p>
            <a:r>
              <a:rPr lang="en-US" smtClean="0"/>
              <a:t>The OSG provides almost 1.3M compute hours each day, running almost 500k jobs. UW CHTC users get 24,000 of those hours on an average day.</a:t>
            </a:r>
          </a:p>
          <a:p>
            <a:r>
              <a:rPr lang="en-US" smtClean="0"/>
              <a:t>Cycle spun up 10,000 cores for Genetech for 8 hours at a cost of $1,060/hour.</a:t>
            </a:r>
          </a:p>
          <a:p>
            <a:r>
              <a:rPr lang="en-US" smtClean="0"/>
              <a:t>Google is offering a billion hours of computing for 10 researchers for a year.</a:t>
            </a:r>
          </a:p>
        </p:txBody>
      </p:sp>
      <p:sp>
        <p:nvSpPr>
          <p:cNvPr id="4" name="Slide Number Placeholder 3"/>
          <p:cNvSpPr>
            <a:spLocks noGrp="1"/>
          </p:cNvSpPr>
          <p:nvPr>
            <p:ph type="sldNum" sz="quarter" idx="5"/>
          </p:nvPr>
        </p:nvSpPr>
        <p:spPr/>
        <p:txBody>
          <a:bodyPr/>
          <a:lstStyle/>
          <a:p>
            <a:pPr>
              <a:defRPr/>
            </a:pPr>
            <a:fld id="{D05FF681-FC6A-4B0B-92EA-9E2210BA6F36}" type="slidenum">
              <a:rPr lang="en-US">
                <a:solidFill>
                  <a:prstClr val="black"/>
                </a:solidFill>
              </a:rPr>
              <a:pPr>
                <a:defRPr/>
              </a:pPr>
              <a:t>27</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B7C394-B012-491B-B4CA-F66FDB7D8A04}" type="datetimeFigureOut">
              <a:rPr lang="en-US" smtClean="0"/>
              <a:pPr/>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BD388-48B3-4144-B4EE-56E051A0C8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7C394-B012-491B-B4CA-F66FDB7D8A04}" type="datetimeFigureOut">
              <a:rPr lang="en-US" smtClean="0"/>
              <a:pPr/>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BD388-48B3-4144-B4EE-56E051A0C8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7C394-B012-491B-B4CA-F66FDB7D8A04}" type="datetimeFigureOut">
              <a:rPr lang="en-US" smtClean="0"/>
              <a:pPr/>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BD388-48B3-4144-B4EE-56E051A0C8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B7C394-B012-491B-B4CA-F66FDB7D8A04}" type="datetimeFigureOut">
              <a:rPr lang="en-US" smtClean="0"/>
              <a:pPr/>
              <a:t>9/8/2013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0BD388-48B3-4144-B4EE-56E051A0C89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5A9F6A-FBFF-4B30-BF08-C5EB96C1E095}" type="datetimeFigureOut">
              <a:rPr lang="en-US" smtClean="0"/>
              <a:pPr/>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AD152-6735-443C-A525-61EE1B12F56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5A9F6A-FBFF-4B30-BF08-C5EB96C1E095}" type="datetimeFigureOut">
              <a:rPr lang="en-US" smtClean="0"/>
              <a:pPr/>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AD152-6735-443C-A525-61EE1B12F56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5A9F6A-FBFF-4B30-BF08-C5EB96C1E095}" type="datetimeFigureOut">
              <a:rPr lang="en-US" smtClean="0"/>
              <a:pPr/>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AD152-6735-443C-A525-61EE1B12F56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5A9F6A-FBFF-4B30-BF08-C5EB96C1E095}" type="datetimeFigureOut">
              <a:rPr lang="en-US" smtClean="0"/>
              <a:pPr/>
              <a:t>9/8/2013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AD152-6735-443C-A525-61EE1B12F56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5A9F6A-FBFF-4B30-BF08-C5EB96C1E095}" type="datetimeFigureOut">
              <a:rPr lang="en-US" smtClean="0"/>
              <a:pPr/>
              <a:t>9/8/2013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CAD152-6735-443C-A525-61EE1B12F56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5A9F6A-FBFF-4B30-BF08-C5EB96C1E095}" type="datetimeFigureOut">
              <a:rPr lang="en-US" smtClean="0"/>
              <a:pPr/>
              <a:t>9/8/2013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CAD152-6735-443C-A525-61EE1B12F56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A9F6A-FBFF-4B30-BF08-C5EB96C1E095}" type="datetimeFigureOut">
              <a:rPr lang="en-US" smtClean="0"/>
              <a:pPr/>
              <a:t>9/8/2013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CAD152-6735-443C-A525-61EE1B12F5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7C394-B012-491B-B4CA-F66FDB7D8A04}" type="datetimeFigureOut">
              <a:rPr lang="en-US" smtClean="0"/>
              <a:pPr/>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BD388-48B3-4144-B4EE-56E051A0C89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5A9F6A-FBFF-4B30-BF08-C5EB96C1E095}" type="datetimeFigureOut">
              <a:rPr lang="en-US" smtClean="0"/>
              <a:pPr/>
              <a:t>9/8/2013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AD152-6735-443C-A525-61EE1B12F569}"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5A9F6A-FBFF-4B30-BF08-C5EB96C1E095}" type="datetimeFigureOut">
              <a:rPr lang="en-US" smtClean="0"/>
              <a:pPr/>
              <a:t>9/8/2013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AD152-6735-443C-A525-61EE1B12F56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5A9F6A-FBFF-4B30-BF08-C5EB96C1E095}" type="datetimeFigureOut">
              <a:rPr lang="en-US" smtClean="0"/>
              <a:pPr/>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AD152-6735-443C-A525-61EE1B12F569}"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5A9F6A-FBFF-4B30-BF08-C5EB96C1E095}" type="datetimeFigureOut">
              <a:rPr lang="en-US" smtClean="0"/>
              <a:pPr/>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AD152-6735-443C-A525-61EE1B12F569}"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1FEFDA-A955-094F-A742-62D021BE2037}" type="datetimeFigureOut">
              <a:rPr lang="en-US" smtClean="0">
                <a:solidFill>
                  <a:prstClr val="black">
                    <a:tint val="75000"/>
                  </a:prstClr>
                </a:solidFill>
              </a:rPr>
              <a:pPr/>
              <a:t>9/8/2013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D7CA6-2E29-6D4D-9D93-FF615D739D11}"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userDrawn="1"/>
        </p:nvGrpSpPr>
        <p:grpSpPr>
          <a:xfrm>
            <a:off x="0" y="5915384"/>
            <a:ext cx="9144000" cy="942616"/>
            <a:chOff x="0" y="5915384"/>
            <a:chExt cx="9144000" cy="942616"/>
          </a:xfrm>
        </p:grpSpPr>
        <p:pic>
          <p:nvPicPr>
            <p:cNvPr id="8" name="Picture 7" descr="CHTC_logo_color_ver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8400" y="5915384"/>
              <a:ext cx="1660706" cy="942615"/>
            </a:xfrm>
            <a:prstGeom prst="rect">
              <a:avLst/>
            </a:prstGeom>
          </p:spPr>
        </p:pic>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0" y="5943600"/>
              <a:ext cx="3708400" cy="914400"/>
            </a:xfrm>
            <a:prstGeom prst="rect">
              <a:avLst/>
            </a:prstGeom>
          </p:spPr>
        </p:pic>
        <p:pic>
          <p:nvPicPr>
            <p:cNvPr id="10" name="Picture 9"/>
            <p:cNvPicPr>
              <a:picLocks noChangeAspect="1"/>
            </p:cNvPicPr>
            <p:nvPr/>
          </p:nvPicPr>
          <p:blipFill>
            <a:blip r:embed="rId4">
              <a:clrChange>
                <a:clrFrom>
                  <a:srgbClr val="FFFFFF"/>
                </a:clrFrom>
                <a:clrTo>
                  <a:srgbClr val="FFFFFF">
                    <a:alpha val="0"/>
                  </a:srgbClr>
                </a:clrTo>
              </a:clrChange>
            </a:blip>
            <a:stretch>
              <a:fillRect/>
            </a:stretch>
          </p:blipFill>
          <p:spPr>
            <a:xfrm>
              <a:off x="5435600" y="5943600"/>
              <a:ext cx="3708400" cy="914400"/>
            </a:xfrm>
            <a:prstGeom prst="rect">
              <a:avLst/>
            </a:prstGeom>
          </p:spPr>
        </p:pic>
      </p:grpSp>
    </p:spTree>
    <p:extLst>
      <p:ext uri="{BB962C8B-B14F-4D97-AF65-F5344CB8AC3E}">
        <p14:creationId xmlns:p14="http://schemas.microsoft.com/office/powerpoint/2010/main" val="4114477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1FEFDA-A955-094F-A742-62D021BE2037}" type="datetimeFigureOut">
              <a:rPr lang="en-US" smtClean="0">
                <a:solidFill>
                  <a:prstClr val="black">
                    <a:tint val="75000"/>
                  </a:prstClr>
                </a:solidFill>
              </a:rPr>
              <a:pPr/>
              <a:t>9/8/2013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D7CA6-2E29-6D4D-9D93-FF615D739D11}"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userDrawn="1"/>
        </p:nvGrpSpPr>
        <p:grpSpPr>
          <a:xfrm>
            <a:off x="0" y="5915384"/>
            <a:ext cx="9144000" cy="942616"/>
            <a:chOff x="0" y="5915384"/>
            <a:chExt cx="9144000" cy="942616"/>
          </a:xfrm>
        </p:grpSpPr>
        <p:pic>
          <p:nvPicPr>
            <p:cNvPr id="8" name="Picture 7" descr="CHTC_logo_color_ver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8400" y="5915384"/>
              <a:ext cx="1660706" cy="942615"/>
            </a:xfrm>
            <a:prstGeom prst="rect">
              <a:avLst/>
            </a:prstGeom>
          </p:spPr>
        </p:pic>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0" y="5943600"/>
              <a:ext cx="3708400" cy="914400"/>
            </a:xfrm>
            <a:prstGeom prst="rect">
              <a:avLst/>
            </a:prstGeom>
          </p:spPr>
        </p:pic>
        <p:pic>
          <p:nvPicPr>
            <p:cNvPr id="10" name="Picture 9"/>
            <p:cNvPicPr>
              <a:picLocks noChangeAspect="1"/>
            </p:cNvPicPr>
            <p:nvPr/>
          </p:nvPicPr>
          <p:blipFill>
            <a:blip r:embed="rId4">
              <a:clrChange>
                <a:clrFrom>
                  <a:srgbClr val="FFFFFF"/>
                </a:clrFrom>
                <a:clrTo>
                  <a:srgbClr val="FFFFFF">
                    <a:alpha val="0"/>
                  </a:srgbClr>
                </a:clrTo>
              </a:clrChange>
            </a:blip>
            <a:stretch>
              <a:fillRect/>
            </a:stretch>
          </p:blipFill>
          <p:spPr>
            <a:xfrm>
              <a:off x="5435600" y="5943600"/>
              <a:ext cx="3708400" cy="914400"/>
            </a:xfrm>
            <a:prstGeom prst="rect">
              <a:avLst/>
            </a:prstGeom>
          </p:spPr>
        </p:pic>
      </p:grpSp>
    </p:spTree>
    <p:extLst>
      <p:ext uri="{BB962C8B-B14F-4D97-AF65-F5344CB8AC3E}">
        <p14:creationId xmlns:p14="http://schemas.microsoft.com/office/powerpoint/2010/main" val="276433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31FEFDA-A955-094F-A742-62D021BE2037}" type="datetimeFigureOut">
              <a:rPr lang="en-US" smtClean="0">
                <a:solidFill>
                  <a:prstClr val="black">
                    <a:tint val="75000"/>
                  </a:prstClr>
                </a:solidFill>
              </a:rPr>
              <a:pPr/>
              <a:t>9/8/2013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D7CA6-2E29-6D4D-9D93-FF615D739D11}"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userDrawn="1"/>
        </p:nvGrpSpPr>
        <p:grpSpPr>
          <a:xfrm>
            <a:off x="0" y="5915384"/>
            <a:ext cx="9144000" cy="942616"/>
            <a:chOff x="0" y="5915384"/>
            <a:chExt cx="9144000" cy="942616"/>
          </a:xfrm>
        </p:grpSpPr>
        <p:pic>
          <p:nvPicPr>
            <p:cNvPr id="8" name="Picture 7" descr="CHTC_logo_color_ver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8400" y="5915384"/>
              <a:ext cx="1660706" cy="942615"/>
            </a:xfrm>
            <a:prstGeom prst="rect">
              <a:avLst/>
            </a:prstGeom>
          </p:spPr>
        </p:pic>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0" y="5943600"/>
              <a:ext cx="3708400" cy="914400"/>
            </a:xfrm>
            <a:prstGeom prst="rect">
              <a:avLst/>
            </a:prstGeom>
          </p:spPr>
        </p:pic>
        <p:pic>
          <p:nvPicPr>
            <p:cNvPr id="10" name="Picture 9"/>
            <p:cNvPicPr>
              <a:picLocks noChangeAspect="1"/>
            </p:cNvPicPr>
            <p:nvPr/>
          </p:nvPicPr>
          <p:blipFill>
            <a:blip r:embed="rId4">
              <a:clrChange>
                <a:clrFrom>
                  <a:srgbClr val="FFFFFF"/>
                </a:clrFrom>
                <a:clrTo>
                  <a:srgbClr val="FFFFFF">
                    <a:alpha val="0"/>
                  </a:srgbClr>
                </a:clrTo>
              </a:clrChange>
            </a:blip>
            <a:stretch>
              <a:fillRect/>
            </a:stretch>
          </p:blipFill>
          <p:spPr>
            <a:xfrm>
              <a:off x="5435600" y="5943600"/>
              <a:ext cx="3708400" cy="914400"/>
            </a:xfrm>
            <a:prstGeom prst="rect">
              <a:avLst/>
            </a:prstGeom>
          </p:spPr>
        </p:pic>
      </p:grpSp>
    </p:spTree>
    <p:extLst>
      <p:ext uri="{BB962C8B-B14F-4D97-AF65-F5344CB8AC3E}">
        <p14:creationId xmlns:p14="http://schemas.microsoft.com/office/powerpoint/2010/main" val="1012315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40362"/>
          </a:xfrm>
        </p:spPr>
        <p:txBody>
          <a:bodyPr>
            <a:normAutofit/>
          </a:bodyPr>
          <a:lstStyle>
            <a:lvl1pPr>
              <a:defRPr sz="6600" b="1"/>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031FEFDA-A955-094F-A742-62D021BE2037}" type="datetimeFigureOut">
              <a:rPr lang="en-US" smtClean="0">
                <a:solidFill>
                  <a:prstClr val="black">
                    <a:tint val="75000"/>
                  </a:prstClr>
                </a:solidFill>
              </a:rPr>
              <a:pPr/>
              <a:t>9/8/2013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D7CA6-2E29-6D4D-9D93-FF615D739D11}"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userDrawn="1"/>
        </p:nvGrpSpPr>
        <p:grpSpPr>
          <a:xfrm>
            <a:off x="0" y="5915384"/>
            <a:ext cx="9144000" cy="942616"/>
            <a:chOff x="0" y="5915384"/>
            <a:chExt cx="9144000" cy="942616"/>
          </a:xfrm>
        </p:grpSpPr>
        <p:pic>
          <p:nvPicPr>
            <p:cNvPr id="8" name="Picture 7" descr="CHTC_logo_color_ver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8400" y="5915384"/>
              <a:ext cx="1660706" cy="942615"/>
            </a:xfrm>
            <a:prstGeom prst="rect">
              <a:avLst/>
            </a:prstGeom>
          </p:spPr>
        </p:pic>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0" y="5943600"/>
              <a:ext cx="3708400" cy="914400"/>
            </a:xfrm>
            <a:prstGeom prst="rect">
              <a:avLst/>
            </a:prstGeom>
          </p:spPr>
        </p:pic>
        <p:pic>
          <p:nvPicPr>
            <p:cNvPr id="10" name="Picture 9"/>
            <p:cNvPicPr>
              <a:picLocks noChangeAspect="1"/>
            </p:cNvPicPr>
            <p:nvPr/>
          </p:nvPicPr>
          <p:blipFill>
            <a:blip r:embed="rId4">
              <a:clrChange>
                <a:clrFrom>
                  <a:srgbClr val="FFFFFF"/>
                </a:clrFrom>
                <a:clrTo>
                  <a:srgbClr val="FFFFFF">
                    <a:alpha val="0"/>
                  </a:srgbClr>
                </a:clrTo>
              </a:clrChange>
            </a:blip>
            <a:stretch>
              <a:fillRect/>
            </a:stretch>
          </p:blipFill>
          <p:spPr>
            <a:xfrm>
              <a:off x="5435600" y="5943600"/>
              <a:ext cx="3708400" cy="914400"/>
            </a:xfrm>
            <a:prstGeom prst="rect">
              <a:avLst/>
            </a:prstGeom>
          </p:spPr>
        </p:pic>
      </p:grpSp>
    </p:spTree>
    <p:extLst>
      <p:ext uri="{BB962C8B-B14F-4D97-AF65-F5344CB8AC3E}">
        <p14:creationId xmlns:p14="http://schemas.microsoft.com/office/powerpoint/2010/main" val="45852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1FEFDA-A955-094F-A742-62D021BE2037}" type="datetimeFigureOut">
              <a:rPr lang="en-US" smtClean="0">
                <a:solidFill>
                  <a:prstClr val="black">
                    <a:tint val="75000"/>
                  </a:prstClr>
                </a:solidFill>
              </a:rPr>
              <a:pPr/>
              <a:t>9/8/2013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AD7CA6-2E29-6D4D-9D93-FF615D739D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05411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1FEFDA-A955-094F-A742-62D021BE2037}" type="datetimeFigureOut">
              <a:rPr lang="en-US" smtClean="0">
                <a:solidFill>
                  <a:prstClr val="black">
                    <a:tint val="75000"/>
                  </a:prstClr>
                </a:solidFill>
              </a:rPr>
              <a:pPr/>
              <a:t>9/8/2013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D7CA6-2E29-6D4D-9D93-FF615D739D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715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7C394-B012-491B-B4CA-F66FDB7D8A04}" type="datetimeFigureOut">
              <a:rPr lang="en-US" smtClean="0"/>
              <a:pPr/>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BD388-48B3-4144-B4EE-56E051A0C897}"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1FEFDA-A955-094F-A742-62D021BE2037}" type="datetimeFigureOut">
              <a:rPr lang="en-US" smtClean="0">
                <a:solidFill>
                  <a:prstClr val="black">
                    <a:tint val="75000"/>
                  </a:prstClr>
                </a:solidFill>
              </a:rPr>
              <a:pPr/>
              <a:t>9/8/2013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D7CA6-2E29-6D4D-9D93-FF615D739D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471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1FEFDA-A955-094F-A742-62D021BE2037}" type="datetimeFigureOut">
              <a:rPr lang="en-US" smtClean="0">
                <a:solidFill>
                  <a:prstClr val="black">
                    <a:tint val="75000"/>
                  </a:prstClr>
                </a:solidFill>
              </a:rPr>
              <a:pPr/>
              <a:t>9/8/2013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D7CA6-2E29-6D4D-9D93-FF615D739D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2383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1FEFDA-A955-094F-A742-62D021BE2037}" type="datetimeFigureOut">
              <a:rPr lang="en-US" smtClean="0">
                <a:solidFill>
                  <a:prstClr val="black">
                    <a:tint val="75000"/>
                  </a:prstClr>
                </a:solidFill>
              </a:rPr>
              <a:pPr/>
              <a:t>9/8/2013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D7CA6-2E29-6D4D-9D93-FF615D739D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888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EAD6F756-4800-4DFA-9248-C1FFEE2FDF82}" type="slidenum">
              <a:rPr lang="en-US"/>
              <a:pPr>
                <a:defRPr/>
              </a:pPr>
              <a:t>‹#›</a:t>
            </a:fld>
            <a:endParaRPr lang="en-US"/>
          </a:p>
        </p:txBody>
      </p:sp>
    </p:spTree>
    <p:extLst>
      <p:ext uri="{BB962C8B-B14F-4D97-AF65-F5344CB8AC3E}">
        <p14:creationId xmlns:p14="http://schemas.microsoft.com/office/powerpoint/2010/main" val="273210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15E3F2-F68D-4892-892D-300B494B755D}" type="datetimeFigureOut">
              <a:rPr lang="en-US" smtClean="0"/>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5D15F-DDD3-43D7-95BD-5D2A4E53E945}" type="slidenum">
              <a:rPr lang="en-US" smtClean="0"/>
              <a:t>‹#›</a:t>
            </a:fld>
            <a:endParaRPr lang="en-US"/>
          </a:p>
        </p:txBody>
      </p:sp>
    </p:spTree>
    <p:extLst>
      <p:ext uri="{BB962C8B-B14F-4D97-AF65-F5344CB8AC3E}">
        <p14:creationId xmlns:p14="http://schemas.microsoft.com/office/powerpoint/2010/main" val="30415675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15E3F2-F68D-4892-892D-300B494B755D}" type="datetimeFigureOut">
              <a:rPr lang="en-US" smtClean="0"/>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5D15F-DDD3-43D7-95BD-5D2A4E53E945}" type="slidenum">
              <a:rPr lang="en-US" smtClean="0"/>
              <a:t>‹#›</a:t>
            </a:fld>
            <a:endParaRPr lang="en-US"/>
          </a:p>
        </p:txBody>
      </p:sp>
    </p:spTree>
    <p:extLst>
      <p:ext uri="{BB962C8B-B14F-4D97-AF65-F5344CB8AC3E}">
        <p14:creationId xmlns:p14="http://schemas.microsoft.com/office/powerpoint/2010/main" val="5861481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15E3F2-F68D-4892-892D-300B494B755D}" type="datetimeFigureOut">
              <a:rPr lang="en-US" smtClean="0"/>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5D15F-DDD3-43D7-95BD-5D2A4E53E945}" type="slidenum">
              <a:rPr lang="en-US" smtClean="0"/>
              <a:t>‹#›</a:t>
            </a:fld>
            <a:endParaRPr lang="en-US"/>
          </a:p>
        </p:txBody>
      </p:sp>
    </p:spTree>
    <p:extLst>
      <p:ext uri="{BB962C8B-B14F-4D97-AF65-F5344CB8AC3E}">
        <p14:creationId xmlns:p14="http://schemas.microsoft.com/office/powerpoint/2010/main" val="24513873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15E3F2-F68D-4892-892D-300B494B755D}" type="datetimeFigureOut">
              <a:rPr lang="en-US" smtClean="0"/>
              <a:t>9/8/2013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75D15F-DDD3-43D7-95BD-5D2A4E53E945}" type="slidenum">
              <a:rPr lang="en-US" smtClean="0"/>
              <a:t>‹#›</a:t>
            </a:fld>
            <a:endParaRPr lang="en-US"/>
          </a:p>
        </p:txBody>
      </p:sp>
    </p:spTree>
    <p:extLst>
      <p:ext uri="{BB962C8B-B14F-4D97-AF65-F5344CB8AC3E}">
        <p14:creationId xmlns:p14="http://schemas.microsoft.com/office/powerpoint/2010/main" val="27388254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15E3F2-F68D-4892-892D-300B494B755D}" type="datetimeFigureOut">
              <a:rPr lang="en-US" smtClean="0"/>
              <a:t>9/8/2013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75D15F-DDD3-43D7-95BD-5D2A4E53E945}" type="slidenum">
              <a:rPr lang="en-US" smtClean="0"/>
              <a:t>‹#›</a:t>
            </a:fld>
            <a:endParaRPr lang="en-US"/>
          </a:p>
        </p:txBody>
      </p:sp>
    </p:spTree>
    <p:extLst>
      <p:ext uri="{BB962C8B-B14F-4D97-AF65-F5344CB8AC3E}">
        <p14:creationId xmlns:p14="http://schemas.microsoft.com/office/powerpoint/2010/main" val="38143356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15E3F2-F68D-4892-892D-300B494B755D}" type="datetimeFigureOut">
              <a:rPr lang="en-US" smtClean="0"/>
              <a:t>9/8/2013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75D15F-DDD3-43D7-95BD-5D2A4E53E945}" type="slidenum">
              <a:rPr lang="en-US" smtClean="0"/>
              <a:t>‹#›</a:t>
            </a:fld>
            <a:endParaRPr lang="en-US"/>
          </a:p>
        </p:txBody>
      </p:sp>
    </p:spTree>
    <p:extLst>
      <p:ext uri="{BB962C8B-B14F-4D97-AF65-F5344CB8AC3E}">
        <p14:creationId xmlns:p14="http://schemas.microsoft.com/office/powerpoint/2010/main" val="1637537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B7C394-B012-491B-B4CA-F66FDB7D8A04}" type="datetimeFigureOut">
              <a:rPr lang="en-US" smtClean="0"/>
              <a:pPr/>
              <a:t>9/8/2013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BD388-48B3-4144-B4EE-56E051A0C897}"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15E3F2-F68D-4892-892D-300B494B755D}" type="datetimeFigureOut">
              <a:rPr lang="en-US" smtClean="0"/>
              <a:t>9/8/2013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75D15F-DDD3-43D7-95BD-5D2A4E53E945}" type="slidenum">
              <a:rPr lang="en-US" smtClean="0"/>
              <a:t>‹#›</a:t>
            </a:fld>
            <a:endParaRPr lang="en-US"/>
          </a:p>
        </p:txBody>
      </p:sp>
    </p:spTree>
    <p:extLst>
      <p:ext uri="{BB962C8B-B14F-4D97-AF65-F5344CB8AC3E}">
        <p14:creationId xmlns:p14="http://schemas.microsoft.com/office/powerpoint/2010/main" val="25996649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15E3F2-F68D-4892-892D-300B494B755D}" type="datetimeFigureOut">
              <a:rPr lang="en-US" smtClean="0"/>
              <a:t>9/8/2013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75D15F-DDD3-43D7-95BD-5D2A4E53E945}" type="slidenum">
              <a:rPr lang="en-US" smtClean="0"/>
              <a:t>‹#›</a:t>
            </a:fld>
            <a:endParaRPr lang="en-US"/>
          </a:p>
        </p:txBody>
      </p:sp>
    </p:spTree>
    <p:extLst>
      <p:ext uri="{BB962C8B-B14F-4D97-AF65-F5344CB8AC3E}">
        <p14:creationId xmlns:p14="http://schemas.microsoft.com/office/powerpoint/2010/main" val="6018645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15E3F2-F68D-4892-892D-300B494B755D}" type="datetimeFigureOut">
              <a:rPr lang="en-US" smtClean="0"/>
              <a:t>9/8/2013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75D15F-DDD3-43D7-95BD-5D2A4E53E945}" type="slidenum">
              <a:rPr lang="en-US" smtClean="0"/>
              <a:t>‹#›</a:t>
            </a:fld>
            <a:endParaRPr lang="en-US"/>
          </a:p>
        </p:txBody>
      </p:sp>
    </p:spTree>
    <p:extLst>
      <p:ext uri="{BB962C8B-B14F-4D97-AF65-F5344CB8AC3E}">
        <p14:creationId xmlns:p14="http://schemas.microsoft.com/office/powerpoint/2010/main" val="25253987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15E3F2-F68D-4892-892D-300B494B755D}" type="datetimeFigureOut">
              <a:rPr lang="en-US" smtClean="0"/>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5D15F-DDD3-43D7-95BD-5D2A4E53E945}" type="slidenum">
              <a:rPr lang="en-US" smtClean="0"/>
              <a:t>‹#›</a:t>
            </a:fld>
            <a:endParaRPr lang="en-US"/>
          </a:p>
        </p:txBody>
      </p:sp>
    </p:spTree>
    <p:extLst>
      <p:ext uri="{BB962C8B-B14F-4D97-AF65-F5344CB8AC3E}">
        <p14:creationId xmlns:p14="http://schemas.microsoft.com/office/powerpoint/2010/main" val="24720168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15E3F2-F68D-4892-892D-300B494B755D}" type="datetimeFigureOut">
              <a:rPr lang="en-US" smtClean="0"/>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5D15F-DDD3-43D7-95BD-5D2A4E53E945}" type="slidenum">
              <a:rPr lang="en-US" smtClean="0"/>
              <a:t>‹#›</a:t>
            </a:fld>
            <a:endParaRPr lang="en-US"/>
          </a:p>
        </p:txBody>
      </p:sp>
    </p:spTree>
    <p:extLst>
      <p:ext uri="{BB962C8B-B14F-4D97-AF65-F5344CB8AC3E}">
        <p14:creationId xmlns:p14="http://schemas.microsoft.com/office/powerpoint/2010/main" val="3961353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4098925" y="3851275"/>
            <a:ext cx="184150" cy="457200"/>
          </a:xfrm>
          <a:prstGeom prst="rect">
            <a:avLst/>
          </a:prstGeom>
          <a:noFill/>
          <a:ln w="9525">
            <a:noFill/>
            <a:miter lim="800000"/>
            <a:headEnd/>
            <a:tailEnd/>
          </a:ln>
          <a:effectLst/>
        </p:spPr>
        <p:txBody>
          <a:bodyPr wrap="none">
            <a:spAutoFit/>
          </a:bodyPr>
          <a:lstStyle/>
          <a:p>
            <a:pPr eaLnBrk="0" hangingPunct="0">
              <a:defRPr/>
            </a:pPr>
            <a:endParaRPr lang="en-US" sz="2400">
              <a:solidFill>
                <a:srgbClr val="000000"/>
              </a:solidFill>
              <a:latin typeface="Times New Roman" pitchFamily="18" charset="0"/>
            </a:endParaRPr>
          </a:p>
        </p:txBody>
      </p:sp>
      <p:sp>
        <p:nvSpPr>
          <p:cNvPr id="4" name="Text Box 5"/>
          <p:cNvSpPr txBox="1">
            <a:spLocks noChangeArrowheads="1"/>
          </p:cNvSpPr>
          <p:nvPr/>
        </p:nvSpPr>
        <p:spPr bwMode="auto">
          <a:xfrm>
            <a:off x="1627589" y="4095750"/>
            <a:ext cx="5793573" cy="1569660"/>
          </a:xfrm>
          <a:prstGeom prst="rect">
            <a:avLst/>
          </a:prstGeom>
          <a:noFill/>
          <a:ln w="9525">
            <a:noFill/>
            <a:miter lim="800000"/>
            <a:headEnd/>
            <a:tailEnd/>
          </a:ln>
          <a:effectLst/>
        </p:spPr>
        <p:txBody>
          <a:bodyPr wrap="none">
            <a:spAutoFit/>
          </a:bodyPr>
          <a:lstStyle/>
          <a:p>
            <a:pPr algn="ctr" eaLnBrk="0" hangingPunct="0">
              <a:defRPr/>
            </a:pPr>
            <a:r>
              <a:rPr lang="en-US" sz="2400" dirty="0">
                <a:solidFill>
                  <a:srgbClr val="3333CC"/>
                </a:solidFill>
                <a:latin typeface="Comic Sans MS" pitchFamily="66" charset="0"/>
              </a:rPr>
              <a:t>Miron Livny</a:t>
            </a:r>
          </a:p>
          <a:p>
            <a:pPr algn="ctr" eaLnBrk="0" hangingPunct="0">
              <a:defRPr/>
            </a:pPr>
            <a:r>
              <a:rPr lang="en-US" sz="2400" dirty="0">
                <a:solidFill>
                  <a:srgbClr val="3333CC"/>
                </a:solidFill>
                <a:latin typeface="Comic Sans MS" pitchFamily="66" charset="0"/>
              </a:rPr>
              <a:t>Center for High Throughput Computing</a:t>
            </a:r>
          </a:p>
          <a:p>
            <a:pPr algn="ctr" eaLnBrk="0" hangingPunct="0">
              <a:defRPr/>
            </a:pPr>
            <a:r>
              <a:rPr lang="en-US" sz="2400" dirty="0" smtClean="0">
                <a:solidFill>
                  <a:srgbClr val="3333CC"/>
                </a:solidFill>
                <a:latin typeface="Comic Sans MS" pitchFamily="66" charset="0"/>
              </a:rPr>
              <a:t>Morgridge Institute for Research and</a:t>
            </a:r>
            <a:endParaRPr lang="en-US" sz="2400" dirty="0">
              <a:solidFill>
                <a:srgbClr val="3333CC"/>
              </a:solidFill>
              <a:latin typeface="Comic Sans MS" pitchFamily="66" charset="0"/>
            </a:endParaRPr>
          </a:p>
          <a:p>
            <a:pPr algn="ctr" eaLnBrk="0" hangingPunct="0">
              <a:defRPr/>
            </a:pPr>
            <a:r>
              <a:rPr lang="en-US" sz="2400" dirty="0">
                <a:solidFill>
                  <a:srgbClr val="3333CC"/>
                </a:solidFill>
                <a:latin typeface="Comic Sans MS" pitchFamily="66" charset="0"/>
              </a:rPr>
              <a:t>University of Wisconsin-Madison</a:t>
            </a:r>
          </a:p>
        </p:txBody>
      </p:sp>
      <p:sp>
        <p:nvSpPr>
          <p:cNvPr id="486402" name="Rectangle 2"/>
          <p:cNvSpPr>
            <a:spLocks noGrp="1" noChangeArrowheads="1"/>
          </p:cNvSpPr>
          <p:nvPr userDrawn="1">
            <p:ph type="ctrTitle"/>
          </p:nvPr>
        </p:nvSpPr>
        <p:spPr>
          <a:xfrm>
            <a:off x="685800" y="304800"/>
            <a:ext cx="7772400" cy="2438400"/>
          </a:xfrm>
        </p:spPr>
        <p:txBody>
          <a:bodyPr/>
          <a:lstStyle>
            <a:lvl1pPr>
              <a:defRPr/>
            </a:lvl1pPr>
          </a:lstStyle>
          <a:p>
            <a:r>
              <a:rPr lang="en-US"/>
              <a:t>Click to edit Master title style</a:t>
            </a:r>
          </a:p>
        </p:txBody>
      </p:sp>
      <p:grpSp>
        <p:nvGrpSpPr>
          <p:cNvPr id="2" name="Group 1"/>
          <p:cNvGrpSpPr/>
          <p:nvPr userDrawn="1"/>
        </p:nvGrpSpPr>
        <p:grpSpPr>
          <a:xfrm>
            <a:off x="121926" y="5812506"/>
            <a:ext cx="9026637" cy="888936"/>
            <a:chOff x="121926" y="5812506"/>
            <a:chExt cx="9026637" cy="888936"/>
          </a:xfrm>
        </p:grpSpPr>
        <p:sp>
          <p:nvSpPr>
            <p:cNvPr id="9" name="Rectangle 9"/>
            <p:cNvSpPr>
              <a:spLocks noChangeArrowheads="1"/>
            </p:cNvSpPr>
            <p:nvPr/>
          </p:nvSpPr>
          <p:spPr bwMode="auto">
            <a:xfrm>
              <a:off x="1136650" y="6057901"/>
              <a:ext cx="6908800" cy="66675"/>
            </a:xfrm>
            <a:prstGeom prst="rect">
              <a:avLst/>
            </a:prstGeom>
            <a:gradFill rotWithShape="0">
              <a:gsLst>
                <a:gs pos="0">
                  <a:srgbClr val="777777">
                    <a:gamma/>
                    <a:shade val="46275"/>
                    <a:invGamma/>
                  </a:srgbClr>
                </a:gs>
                <a:gs pos="50000">
                  <a:srgbClr val="777777"/>
                </a:gs>
                <a:gs pos="100000">
                  <a:srgbClr val="777777">
                    <a:gamma/>
                    <a:shade val="46275"/>
                    <a:invGamma/>
                  </a:srgbClr>
                </a:gs>
              </a:gsLst>
              <a:lin ang="5400000" scaled="1"/>
            </a:gradFill>
            <a:ln w="19050">
              <a:solidFill>
                <a:srgbClr val="B2B2B2"/>
              </a:solidFill>
              <a:miter lim="800000"/>
              <a:headEnd/>
              <a:tailEnd/>
            </a:ln>
            <a:effectLst>
              <a:outerShdw dist="35921" dir="2700000" algn="ctr" rotWithShape="0">
                <a:srgbClr val="CC6600"/>
              </a:outerShdw>
            </a:effectLst>
          </p:spPr>
          <p:txBody>
            <a:bodyPr wrap="none" anchor="ctr"/>
            <a:lstStyle/>
            <a:p>
              <a:pPr eaLnBrk="0" hangingPunct="0">
                <a:defRPr/>
              </a:pPr>
              <a:endParaRPr lang="en-US" sz="2800">
                <a:solidFill>
                  <a:srgbClr val="000000"/>
                </a:solidFill>
                <a:latin typeface="Times New Roman" pitchFamily="18" charset="0"/>
              </a:endParaRPr>
            </a:p>
          </p:txBody>
        </p:sp>
        <p:pic>
          <p:nvPicPr>
            <p:cNvPr id="16077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32028" y="5812506"/>
              <a:ext cx="1518044" cy="86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C:\Documents and Settings\dcournoyer\Desktop\MIR_Logo_Vert.png"/>
            <p:cNvPicPr>
              <a:picLocks noChangeAspect="1" noChangeArrowheads="1"/>
            </p:cNvPicPr>
            <p:nvPr userDrawn="1"/>
          </p:nvPicPr>
          <p:blipFill>
            <a:blip r:embed="rId3"/>
            <a:srcRect/>
            <a:stretch>
              <a:fillRect/>
            </a:stretch>
          </p:blipFill>
          <p:spPr bwMode="auto">
            <a:xfrm>
              <a:off x="121926" y="5988328"/>
              <a:ext cx="1297261" cy="713114"/>
            </a:xfrm>
            <a:prstGeom prst="rect">
              <a:avLst/>
            </a:prstGeom>
            <a:noFill/>
          </p:spPr>
        </p:pic>
        <p:pic>
          <p:nvPicPr>
            <p:cNvPr id="11" name="Picture 12"/>
            <p:cNvPicPr>
              <a:picLocks noChangeAspect="1" noChangeArrowheads="1"/>
            </p:cNvPicPr>
            <p:nvPr userDrawn="1"/>
          </p:nvPicPr>
          <p:blipFill>
            <a:blip r:embed="rId4" cstate="print"/>
            <a:srcRect/>
            <a:stretch>
              <a:fillRect/>
            </a:stretch>
          </p:blipFill>
          <p:spPr bwMode="auto">
            <a:xfrm>
              <a:off x="7776963" y="5852801"/>
              <a:ext cx="1371600" cy="781050"/>
            </a:xfrm>
            <a:prstGeom prst="rect">
              <a:avLst/>
            </a:prstGeom>
            <a:noFill/>
            <a:ln w="9525">
              <a:noFill/>
              <a:miter lim="800000"/>
              <a:headEnd/>
              <a:tailEnd/>
            </a:ln>
          </p:spPr>
        </p:pic>
      </p:grpSp>
    </p:spTree>
    <p:extLst>
      <p:ext uri="{BB962C8B-B14F-4D97-AF65-F5344CB8AC3E}">
        <p14:creationId xmlns:p14="http://schemas.microsoft.com/office/powerpoint/2010/main" val="340257137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1"/>
          </p:nvPr>
        </p:nvSpPr>
        <p:spPr>
          <a:xfrm>
            <a:off x="7467600" y="6248400"/>
            <a:ext cx="990600" cy="457200"/>
          </a:xfrm>
          <a:prstGeom prst="rect">
            <a:avLst/>
          </a:prstGeom>
          <a:ln/>
        </p:spPr>
        <p:txBody>
          <a:bodyPr/>
          <a:lstStyle>
            <a:lvl1pPr>
              <a:defRPr/>
            </a:lvl1pPr>
          </a:lstStyle>
          <a:p>
            <a:pPr>
              <a:defRPr/>
            </a:pPr>
            <a:fld id="{6272F121-BCDD-4377-B68A-C61AF894971A}" type="slidenum">
              <a:rPr lang="en-US" sz="2800">
                <a:solidFill>
                  <a:srgbClr val="000000"/>
                </a:solidFill>
                <a:latin typeface="Times New Roman" pitchFamily="18" charset="0"/>
              </a:rPr>
              <a:pPr>
                <a:defRPr/>
              </a:pPr>
              <a:t>‹#›</a:t>
            </a:fld>
            <a:endParaRPr lang="en-US" sz="2800">
              <a:solidFill>
                <a:srgbClr val="000000"/>
              </a:solidFill>
              <a:latin typeface="Times New Roman" pitchFamily="18" charset="0"/>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32028" y="5812506"/>
            <a:ext cx="1518044" cy="86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72559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xfrm>
            <a:off x="533400" y="6172200"/>
            <a:ext cx="4114800" cy="457200"/>
          </a:xfrm>
          <a:prstGeom prst="rect">
            <a:avLst/>
          </a:prstGeom>
          <a:ln/>
        </p:spPr>
        <p:txBody>
          <a:bodyPr/>
          <a:lstStyle>
            <a:lvl1pPr>
              <a:defRPr/>
            </a:lvl1pPr>
          </a:lstStyle>
          <a:p>
            <a:pPr>
              <a:defRPr/>
            </a:pPr>
            <a:endParaRPr lang="en-US" sz="2800">
              <a:solidFill>
                <a:srgbClr val="000000"/>
              </a:solidFill>
              <a:latin typeface="Times New Roman" pitchFamily="18" charset="0"/>
            </a:endParaRPr>
          </a:p>
        </p:txBody>
      </p:sp>
      <p:sp>
        <p:nvSpPr>
          <p:cNvPr id="5" name="Rectangle 5"/>
          <p:cNvSpPr>
            <a:spLocks noGrp="1" noChangeArrowheads="1"/>
          </p:cNvSpPr>
          <p:nvPr>
            <p:ph type="sldNum" sz="quarter" idx="11"/>
          </p:nvPr>
        </p:nvSpPr>
        <p:spPr>
          <a:xfrm>
            <a:off x="7467600" y="6248400"/>
            <a:ext cx="990600" cy="457200"/>
          </a:xfrm>
          <a:prstGeom prst="rect">
            <a:avLst/>
          </a:prstGeom>
          <a:ln/>
        </p:spPr>
        <p:txBody>
          <a:bodyPr/>
          <a:lstStyle>
            <a:lvl1pPr>
              <a:defRPr/>
            </a:lvl1pPr>
          </a:lstStyle>
          <a:p>
            <a:pPr>
              <a:defRPr/>
            </a:pPr>
            <a:fld id="{A96280B0-EC30-4053-94BC-D48E8F2F770A}" type="slidenum">
              <a:rPr lang="en-US" sz="2800">
                <a:solidFill>
                  <a:srgbClr val="000000"/>
                </a:solidFill>
                <a:latin typeface="Times New Roman" pitchFamily="18" charset="0"/>
              </a:rPr>
              <a:pPr>
                <a:defRPr/>
              </a:pPr>
              <a:t>‹#›</a:t>
            </a:fld>
            <a:endParaRPr lang="en-US" sz="2800">
              <a:solidFill>
                <a:srgbClr val="000000"/>
              </a:solidFill>
              <a:latin typeface="Times New Roman" pitchFamily="18" charset="0"/>
            </a:endParaRPr>
          </a:p>
        </p:txBody>
      </p:sp>
    </p:spTree>
    <p:extLst>
      <p:ext uri="{BB962C8B-B14F-4D97-AF65-F5344CB8AC3E}">
        <p14:creationId xmlns:p14="http://schemas.microsoft.com/office/powerpoint/2010/main" val="350873278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0238"/>
            <a:ext cx="3810000" cy="3738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0238"/>
            <a:ext cx="3810000" cy="3738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a:off x="533400" y="6172200"/>
            <a:ext cx="4114800" cy="457200"/>
          </a:xfrm>
          <a:prstGeom prst="rect">
            <a:avLst/>
          </a:prstGeom>
          <a:ln/>
        </p:spPr>
        <p:txBody>
          <a:bodyPr/>
          <a:lstStyle>
            <a:lvl1pPr>
              <a:defRPr/>
            </a:lvl1pPr>
          </a:lstStyle>
          <a:p>
            <a:pPr>
              <a:defRPr/>
            </a:pPr>
            <a:endParaRPr lang="en-US" sz="2800">
              <a:solidFill>
                <a:srgbClr val="000000"/>
              </a:solidFill>
              <a:latin typeface="Times New Roman" pitchFamily="18" charset="0"/>
            </a:endParaRPr>
          </a:p>
        </p:txBody>
      </p:sp>
      <p:sp>
        <p:nvSpPr>
          <p:cNvPr id="6" name="Slide Number Placeholder 5"/>
          <p:cNvSpPr>
            <a:spLocks noGrp="1" noChangeArrowheads="1"/>
          </p:cNvSpPr>
          <p:nvPr>
            <p:ph type="sldNum" sz="quarter" idx="11"/>
          </p:nvPr>
        </p:nvSpPr>
        <p:spPr>
          <a:xfrm>
            <a:off x="7467600" y="6248400"/>
            <a:ext cx="990600" cy="457200"/>
          </a:xfrm>
          <a:prstGeom prst="rect">
            <a:avLst/>
          </a:prstGeom>
          <a:ln/>
        </p:spPr>
        <p:txBody>
          <a:bodyPr/>
          <a:lstStyle>
            <a:lvl1pPr>
              <a:defRPr/>
            </a:lvl1pPr>
          </a:lstStyle>
          <a:p>
            <a:pPr>
              <a:defRPr/>
            </a:pPr>
            <a:fld id="{D2A27126-E178-4C76-B987-2D527FE6EA70}" type="slidenum">
              <a:rPr lang="en-US" sz="2800">
                <a:solidFill>
                  <a:srgbClr val="000000"/>
                </a:solidFill>
                <a:latin typeface="Times New Roman" pitchFamily="18" charset="0"/>
              </a:rPr>
              <a:pPr>
                <a:defRPr/>
              </a:pPr>
              <a:t>‹#›</a:t>
            </a:fld>
            <a:endParaRPr lang="en-US" sz="2800">
              <a:solidFill>
                <a:srgbClr val="000000"/>
              </a:solidFill>
              <a:latin typeface="Times New Roman" pitchFamily="18" charset="0"/>
            </a:endParaRPr>
          </a:p>
        </p:txBody>
      </p:sp>
    </p:spTree>
    <p:extLst>
      <p:ext uri="{BB962C8B-B14F-4D97-AF65-F5344CB8AC3E}">
        <p14:creationId xmlns:p14="http://schemas.microsoft.com/office/powerpoint/2010/main" val="92147201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xfrm>
            <a:off x="533400" y="6172200"/>
            <a:ext cx="4114800" cy="457200"/>
          </a:xfrm>
          <a:prstGeom prst="rect">
            <a:avLst/>
          </a:prstGeom>
          <a:ln/>
        </p:spPr>
        <p:txBody>
          <a:bodyPr/>
          <a:lstStyle>
            <a:lvl1pPr>
              <a:defRPr/>
            </a:lvl1pPr>
          </a:lstStyle>
          <a:p>
            <a:pPr>
              <a:defRPr/>
            </a:pPr>
            <a:endParaRPr lang="en-US" sz="2800">
              <a:solidFill>
                <a:srgbClr val="000000"/>
              </a:solidFill>
              <a:latin typeface="Times New Roman" pitchFamily="18" charset="0"/>
            </a:endParaRPr>
          </a:p>
        </p:txBody>
      </p:sp>
      <p:sp>
        <p:nvSpPr>
          <p:cNvPr id="8" name="Rectangle 5"/>
          <p:cNvSpPr>
            <a:spLocks noGrp="1" noChangeArrowheads="1"/>
          </p:cNvSpPr>
          <p:nvPr>
            <p:ph type="sldNum" sz="quarter" idx="11"/>
          </p:nvPr>
        </p:nvSpPr>
        <p:spPr>
          <a:xfrm>
            <a:off x="7467600" y="6248400"/>
            <a:ext cx="990600" cy="457200"/>
          </a:xfrm>
          <a:prstGeom prst="rect">
            <a:avLst/>
          </a:prstGeom>
          <a:ln/>
        </p:spPr>
        <p:txBody>
          <a:bodyPr/>
          <a:lstStyle>
            <a:lvl1pPr>
              <a:defRPr/>
            </a:lvl1pPr>
          </a:lstStyle>
          <a:p>
            <a:pPr>
              <a:defRPr/>
            </a:pPr>
            <a:fld id="{A0C43FF4-8614-46AA-BC5C-75868C3C445C}" type="slidenum">
              <a:rPr lang="en-US" sz="2800">
                <a:solidFill>
                  <a:srgbClr val="000000"/>
                </a:solidFill>
                <a:latin typeface="Times New Roman" pitchFamily="18" charset="0"/>
              </a:rPr>
              <a:pPr>
                <a:defRPr/>
              </a:pPr>
              <a:t>‹#›</a:t>
            </a:fld>
            <a:endParaRPr lang="en-US" sz="2800">
              <a:solidFill>
                <a:srgbClr val="000000"/>
              </a:solidFill>
              <a:latin typeface="Times New Roman" pitchFamily="18" charset="0"/>
            </a:endParaRPr>
          </a:p>
        </p:txBody>
      </p:sp>
    </p:spTree>
    <p:extLst>
      <p:ext uri="{BB962C8B-B14F-4D97-AF65-F5344CB8AC3E}">
        <p14:creationId xmlns:p14="http://schemas.microsoft.com/office/powerpoint/2010/main" val="33705309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B7C394-B012-491B-B4CA-F66FDB7D8A04}" type="datetimeFigureOut">
              <a:rPr lang="en-US" smtClean="0"/>
              <a:pPr/>
              <a:t>9/8/2013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0BD388-48B3-4144-B4EE-56E051A0C897}"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xfrm>
            <a:off x="533400" y="6172200"/>
            <a:ext cx="4114800" cy="457200"/>
          </a:xfrm>
          <a:prstGeom prst="rect">
            <a:avLst/>
          </a:prstGeom>
          <a:ln/>
        </p:spPr>
        <p:txBody>
          <a:bodyPr/>
          <a:lstStyle>
            <a:lvl1pPr>
              <a:defRPr/>
            </a:lvl1pPr>
          </a:lstStyle>
          <a:p>
            <a:pPr>
              <a:defRPr/>
            </a:pPr>
            <a:endParaRPr lang="en-US" sz="2800">
              <a:solidFill>
                <a:srgbClr val="000000"/>
              </a:solidFill>
              <a:latin typeface="Times New Roman" pitchFamily="18" charset="0"/>
            </a:endParaRPr>
          </a:p>
        </p:txBody>
      </p:sp>
      <p:sp>
        <p:nvSpPr>
          <p:cNvPr id="4" name="Rectangle 5"/>
          <p:cNvSpPr>
            <a:spLocks noGrp="1" noChangeArrowheads="1"/>
          </p:cNvSpPr>
          <p:nvPr>
            <p:ph type="sldNum" sz="quarter" idx="11"/>
          </p:nvPr>
        </p:nvSpPr>
        <p:spPr>
          <a:xfrm>
            <a:off x="7467600" y="6248400"/>
            <a:ext cx="990600" cy="457200"/>
          </a:xfrm>
          <a:prstGeom prst="rect">
            <a:avLst/>
          </a:prstGeom>
          <a:ln/>
        </p:spPr>
        <p:txBody>
          <a:bodyPr/>
          <a:lstStyle>
            <a:lvl1pPr>
              <a:defRPr/>
            </a:lvl1pPr>
          </a:lstStyle>
          <a:p>
            <a:pPr>
              <a:defRPr/>
            </a:pPr>
            <a:fld id="{7D240118-1AE5-4ADC-A797-7C2C90F68EC3}" type="slidenum">
              <a:rPr lang="en-US" sz="2800">
                <a:solidFill>
                  <a:srgbClr val="000000"/>
                </a:solidFill>
                <a:latin typeface="Times New Roman" pitchFamily="18" charset="0"/>
              </a:rPr>
              <a:pPr>
                <a:defRPr/>
              </a:pPr>
              <a:t>‹#›</a:t>
            </a:fld>
            <a:endParaRPr lang="en-US" sz="2800">
              <a:solidFill>
                <a:srgbClr val="000000"/>
              </a:solidFill>
              <a:latin typeface="Times New Roman" pitchFamily="18" charset="0"/>
            </a:endParaRPr>
          </a:p>
        </p:txBody>
      </p:sp>
    </p:spTree>
    <p:extLst>
      <p:ext uri="{BB962C8B-B14F-4D97-AF65-F5344CB8AC3E}">
        <p14:creationId xmlns:p14="http://schemas.microsoft.com/office/powerpoint/2010/main" val="268561732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xfrm>
            <a:off x="533400" y="6172200"/>
            <a:ext cx="4114800" cy="457200"/>
          </a:xfrm>
          <a:prstGeom prst="rect">
            <a:avLst/>
          </a:prstGeom>
          <a:ln/>
        </p:spPr>
        <p:txBody>
          <a:bodyPr/>
          <a:lstStyle>
            <a:lvl1pPr>
              <a:defRPr/>
            </a:lvl1pPr>
          </a:lstStyle>
          <a:p>
            <a:pPr>
              <a:defRPr/>
            </a:pPr>
            <a:endParaRPr lang="en-US" sz="2800">
              <a:solidFill>
                <a:srgbClr val="000000"/>
              </a:solidFill>
              <a:latin typeface="Times New Roman" pitchFamily="18" charset="0"/>
            </a:endParaRPr>
          </a:p>
        </p:txBody>
      </p:sp>
      <p:sp>
        <p:nvSpPr>
          <p:cNvPr id="3" name="Rectangle 5"/>
          <p:cNvSpPr>
            <a:spLocks noGrp="1" noChangeArrowheads="1"/>
          </p:cNvSpPr>
          <p:nvPr>
            <p:ph type="sldNum" sz="quarter" idx="11"/>
          </p:nvPr>
        </p:nvSpPr>
        <p:spPr>
          <a:xfrm>
            <a:off x="7467600" y="6248400"/>
            <a:ext cx="990600" cy="457200"/>
          </a:xfrm>
          <a:prstGeom prst="rect">
            <a:avLst/>
          </a:prstGeom>
          <a:ln/>
        </p:spPr>
        <p:txBody>
          <a:bodyPr/>
          <a:lstStyle>
            <a:lvl1pPr>
              <a:defRPr/>
            </a:lvl1pPr>
          </a:lstStyle>
          <a:p>
            <a:pPr>
              <a:defRPr/>
            </a:pPr>
            <a:fld id="{42E38398-1B74-49C4-9EAE-DF99D13D84CF}" type="slidenum">
              <a:rPr lang="en-US" sz="2800">
                <a:solidFill>
                  <a:srgbClr val="000000"/>
                </a:solidFill>
                <a:latin typeface="Times New Roman" pitchFamily="18" charset="0"/>
              </a:rPr>
              <a:pPr>
                <a:defRPr/>
              </a:pPr>
              <a:t>‹#›</a:t>
            </a:fld>
            <a:endParaRPr lang="en-US" sz="2800">
              <a:solidFill>
                <a:srgbClr val="000000"/>
              </a:solidFill>
              <a:latin typeface="Times New Roman" pitchFamily="18" charset="0"/>
            </a:endParaRPr>
          </a:p>
        </p:txBody>
      </p:sp>
    </p:spTree>
    <p:extLst>
      <p:ext uri="{BB962C8B-B14F-4D97-AF65-F5344CB8AC3E}">
        <p14:creationId xmlns:p14="http://schemas.microsoft.com/office/powerpoint/2010/main" val="266753052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noChangeArrowheads="1"/>
          </p:cNvSpPr>
          <p:nvPr>
            <p:ph type="ftr" sz="quarter" idx="10"/>
          </p:nvPr>
        </p:nvSpPr>
        <p:spPr>
          <a:xfrm>
            <a:off x="533400" y="6172200"/>
            <a:ext cx="4114800" cy="457200"/>
          </a:xfrm>
          <a:prstGeom prst="rect">
            <a:avLst/>
          </a:prstGeom>
          <a:ln/>
        </p:spPr>
        <p:txBody>
          <a:bodyPr/>
          <a:lstStyle>
            <a:lvl1pPr>
              <a:defRPr/>
            </a:lvl1pPr>
          </a:lstStyle>
          <a:p>
            <a:pPr>
              <a:defRPr/>
            </a:pPr>
            <a:endParaRPr lang="en-US" sz="2800">
              <a:solidFill>
                <a:srgbClr val="000000"/>
              </a:solidFill>
              <a:latin typeface="Times New Roman" pitchFamily="18" charset="0"/>
            </a:endParaRPr>
          </a:p>
        </p:txBody>
      </p:sp>
      <p:sp>
        <p:nvSpPr>
          <p:cNvPr id="6" name="Slide Number Placeholder 5"/>
          <p:cNvSpPr>
            <a:spLocks noGrp="1" noChangeArrowheads="1"/>
          </p:cNvSpPr>
          <p:nvPr>
            <p:ph type="sldNum" sz="quarter" idx="11"/>
          </p:nvPr>
        </p:nvSpPr>
        <p:spPr>
          <a:xfrm>
            <a:off x="7467600" y="6248400"/>
            <a:ext cx="990600" cy="457200"/>
          </a:xfrm>
          <a:prstGeom prst="rect">
            <a:avLst/>
          </a:prstGeom>
          <a:ln/>
        </p:spPr>
        <p:txBody>
          <a:bodyPr/>
          <a:lstStyle>
            <a:lvl1pPr>
              <a:defRPr/>
            </a:lvl1pPr>
          </a:lstStyle>
          <a:p>
            <a:pPr>
              <a:defRPr/>
            </a:pPr>
            <a:fld id="{03C63E88-B0D3-428E-8823-1C144057D2FB}" type="slidenum">
              <a:rPr lang="en-US" sz="2800">
                <a:solidFill>
                  <a:srgbClr val="000000"/>
                </a:solidFill>
                <a:latin typeface="Times New Roman" pitchFamily="18" charset="0"/>
              </a:rPr>
              <a:pPr>
                <a:defRPr/>
              </a:pPr>
              <a:t>‹#›</a:t>
            </a:fld>
            <a:endParaRPr lang="en-US" sz="2800">
              <a:solidFill>
                <a:srgbClr val="000000"/>
              </a:solidFill>
              <a:latin typeface="Times New Roman" pitchFamily="18" charset="0"/>
            </a:endParaRPr>
          </a:p>
        </p:txBody>
      </p:sp>
    </p:spTree>
    <p:extLst>
      <p:ext uri="{BB962C8B-B14F-4D97-AF65-F5344CB8AC3E}">
        <p14:creationId xmlns:p14="http://schemas.microsoft.com/office/powerpoint/2010/main" val="215030195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noChangeArrowheads="1"/>
          </p:cNvSpPr>
          <p:nvPr>
            <p:ph type="ftr" sz="quarter" idx="10"/>
          </p:nvPr>
        </p:nvSpPr>
        <p:spPr>
          <a:xfrm>
            <a:off x="533400" y="6172200"/>
            <a:ext cx="4114800" cy="457200"/>
          </a:xfrm>
          <a:prstGeom prst="rect">
            <a:avLst/>
          </a:prstGeom>
          <a:ln/>
        </p:spPr>
        <p:txBody>
          <a:bodyPr/>
          <a:lstStyle>
            <a:lvl1pPr>
              <a:defRPr/>
            </a:lvl1pPr>
          </a:lstStyle>
          <a:p>
            <a:pPr>
              <a:defRPr/>
            </a:pPr>
            <a:endParaRPr lang="en-US" sz="2800">
              <a:solidFill>
                <a:srgbClr val="000000"/>
              </a:solidFill>
              <a:latin typeface="Times New Roman" pitchFamily="18" charset="0"/>
            </a:endParaRPr>
          </a:p>
        </p:txBody>
      </p:sp>
      <p:sp>
        <p:nvSpPr>
          <p:cNvPr id="6" name="Slide Number Placeholder 5"/>
          <p:cNvSpPr>
            <a:spLocks noGrp="1" noChangeArrowheads="1"/>
          </p:cNvSpPr>
          <p:nvPr>
            <p:ph type="sldNum" sz="quarter" idx="11"/>
          </p:nvPr>
        </p:nvSpPr>
        <p:spPr>
          <a:xfrm>
            <a:off x="7467600" y="6248400"/>
            <a:ext cx="990600" cy="457200"/>
          </a:xfrm>
          <a:prstGeom prst="rect">
            <a:avLst/>
          </a:prstGeom>
          <a:ln/>
        </p:spPr>
        <p:txBody>
          <a:bodyPr/>
          <a:lstStyle>
            <a:lvl1pPr>
              <a:defRPr/>
            </a:lvl1pPr>
          </a:lstStyle>
          <a:p>
            <a:pPr>
              <a:defRPr/>
            </a:pPr>
            <a:fld id="{97407412-6626-44F6-95F5-ADEA57422BA8}" type="slidenum">
              <a:rPr lang="en-US" sz="2800">
                <a:solidFill>
                  <a:srgbClr val="000000"/>
                </a:solidFill>
                <a:latin typeface="Times New Roman" pitchFamily="18" charset="0"/>
              </a:rPr>
              <a:pPr>
                <a:defRPr/>
              </a:pPr>
              <a:t>‹#›</a:t>
            </a:fld>
            <a:endParaRPr lang="en-US" sz="2800">
              <a:solidFill>
                <a:srgbClr val="000000"/>
              </a:solidFill>
              <a:latin typeface="Times New Roman" pitchFamily="18" charset="0"/>
            </a:endParaRPr>
          </a:p>
        </p:txBody>
      </p:sp>
    </p:spTree>
    <p:extLst>
      <p:ext uri="{BB962C8B-B14F-4D97-AF65-F5344CB8AC3E}">
        <p14:creationId xmlns:p14="http://schemas.microsoft.com/office/powerpoint/2010/main" val="5605042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xfrm>
            <a:off x="533400" y="6172200"/>
            <a:ext cx="4114800" cy="457200"/>
          </a:xfrm>
          <a:prstGeom prst="rect">
            <a:avLst/>
          </a:prstGeom>
          <a:ln/>
        </p:spPr>
        <p:txBody>
          <a:bodyPr/>
          <a:lstStyle>
            <a:lvl1pPr>
              <a:defRPr/>
            </a:lvl1pPr>
          </a:lstStyle>
          <a:p>
            <a:pPr>
              <a:defRPr/>
            </a:pPr>
            <a:endParaRPr lang="en-US" sz="2800">
              <a:solidFill>
                <a:srgbClr val="000000"/>
              </a:solidFill>
              <a:latin typeface="Times New Roman" pitchFamily="18" charset="0"/>
            </a:endParaRPr>
          </a:p>
        </p:txBody>
      </p:sp>
      <p:sp>
        <p:nvSpPr>
          <p:cNvPr id="5" name="Rectangle 5"/>
          <p:cNvSpPr>
            <a:spLocks noGrp="1" noChangeArrowheads="1"/>
          </p:cNvSpPr>
          <p:nvPr>
            <p:ph type="sldNum" sz="quarter" idx="11"/>
          </p:nvPr>
        </p:nvSpPr>
        <p:spPr>
          <a:xfrm>
            <a:off x="7467600" y="6248400"/>
            <a:ext cx="990600" cy="457200"/>
          </a:xfrm>
          <a:prstGeom prst="rect">
            <a:avLst/>
          </a:prstGeom>
          <a:ln/>
        </p:spPr>
        <p:txBody>
          <a:bodyPr/>
          <a:lstStyle>
            <a:lvl1pPr>
              <a:defRPr/>
            </a:lvl1pPr>
          </a:lstStyle>
          <a:p>
            <a:pPr>
              <a:defRPr/>
            </a:pPr>
            <a:fld id="{24E66DF1-6860-4961-A684-C624C2A52E27}" type="slidenum">
              <a:rPr lang="en-US" sz="2800">
                <a:solidFill>
                  <a:srgbClr val="000000"/>
                </a:solidFill>
                <a:latin typeface="Times New Roman" pitchFamily="18" charset="0"/>
              </a:rPr>
              <a:pPr>
                <a:defRPr/>
              </a:pPr>
              <a:t>‹#›</a:t>
            </a:fld>
            <a:endParaRPr lang="en-US" sz="2800">
              <a:solidFill>
                <a:srgbClr val="000000"/>
              </a:solidFill>
              <a:latin typeface="Times New Roman" pitchFamily="18" charset="0"/>
            </a:endParaRPr>
          </a:p>
        </p:txBody>
      </p:sp>
    </p:spTree>
    <p:extLst>
      <p:ext uri="{BB962C8B-B14F-4D97-AF65-F5344CB8AC3E}">
        <p14:creationId xmlns:p14="http://schemas.microsoft.com/office/powerpoint/2010/main" val="22893130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xfrm>
            <a:off x="533400" y="6172200"/>
            <a:ext cx="4114800" cy="457200"/>
          </a:xfrm>
          <a:prstGeom prst="rect">
            <a:avLst/>
          </a:prstGeom>
          <a:ln/>
        </p:spPr>
        <p:txBody>
          <a:bodyPr/>
          <a:lstStyle>
            <a:lvl1pPr>
              <a:defRPr/>
            </a:lvl1pPr>
          </a:lstStyle>
          <a:p>
            <a:pPr>
              <a:defRPr/>
            </a:pPr>
            <a:endParaRPr lang="en-US" sz="2800">
              <a:solidFill>
                <a:srgbClr val="000000"/>
              </a:solidFill>
              <a:latin typeface="Times New Roman" pitchFamily="18" charset="0"/>
            </a:endParaRPr>
          </a:p>
        </p:txBody>
      </p:sp>
      <p:sp>
        <p:nvSpPr>
          <p:cNvPr id="5" name="Rectangle 5"/>
          <p:cNvSpPr>
            <a:spLocks noGrp="1" noChangeArrowheads="1"/>
          </p:cNvSpPr>
          <p:nvPr>
            <p:ph type="sldNum" sz="quarter" idx="11"/>
          </p:nvPr>
        </p:nvSpPr>
        <p:spPr>
          <a:xfrm>
            <a:off x="7467600" y="6248400"/>
            <a:ext cx="990600" cy="457200"/>
          </a:xfrm>
          <a:prstGeom prst="rect">
            <a:avLst/>
          </a:prstGeom>
          <a:ln/>
        </p:spPr>
        <p:txBody>
          <a:bodyPr/>
          <a:lstStyle>
            <a:lvl1pPr>
              <a:defRPr/>
            </a:lvl1pPr>
          </a:lstStyle>
          <a:p>
            <a:pPr>
              <a:defRPr/>
            </a:pPr>
            <a:fld id="{BA182423-D367-4D3E-8B6B-5C4B1F665F12}" type="slidenum">
              <a:rPr lang="en-US" sz="2800">
                <a:solidFill>
                  <a:srgbClr val="000000"/>
                </a:solidFill>
                <a:latin typeface="Times New Roman" pitchFamily="18" charset="0"/>
              </a:rPr>
              <a:pPr>
                <a:defRPr/>
              </a:pPr>
              <a:t>‹#›</a:t>
            </a:fld>
            <a:endParaRPr lang="en-US" sz="2800">
              <a:solidFill>
                <a:srgbClr val="000000"/>
              </a:solidFill>
              <a:latin typeface="Times New Roman" pitchFamily="18" charset="0"/>
            </a:endParaRPr>
          </a:p>
        </p:txBody>
      </p:sp>
    </p:spTree>
    <p:extLst>
      <p:ext uri="{BB962C8B-B14F-4D97-AF65-F5344CB8AC3E}">
        <p14:creationId xmlns:p14="http://schemas.microsoft.com/office/powerpoint/2010/main" val="213965672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00238"/>
            <a:ext cx="7772400" cy="3738562"/>
          </a:xfrm>
        </p:spPr>
        <p:txBody>
          <a:bodyPr/>
          <a:lstStyle/>
          <a:p>
            <a:pPr lvl="0"/>
            <a:endParaRPr lang="en-US" noProof="0" smtClean="0"/>
          </a:p>
        </p:txBody>
      </p:sp>
      <p:sp>
        <p:nvSpPr>
          <p:cNvPr id="4" name="Rectangle 4"/>
          <p:cNvSpPr>
            <a:spLocks noGrp="1" noChangeArrowheads="1"/>
          </p:cNvSpPr>
          <p:nvPr>
            <p:ph type="ftr" sz="quarter" idx="10"/>
          </p:nvPr>
        </p:nvSpPr>
        <p:spPr>
          <a:xfrm>
            <a:off x="533400" y="6172200"/>
            <a:ext cx="4114800" cy="457200"/>
          </a:xfrm>
          <a:prstGeom prst="rect">
            <a:avLst/>
          </a:prstGeom>
          <a:ln/>
        </p:spPr>
        <p:txBody>
          <a:bodyPr/>
          <a:lstStyle>
            <a:lvl1pPr>
              <a:defRPr/>
            </a:lvl1pPr>
          </a:lstStyle>
          <a:p>
            <a:pPr>
              <a:defRPr/>
            </a:pPr>
            <a:endParaRPr lang="en-US" sz="2800">
              <a:solidFill>
                <a:srgbClr val="000000"/>
              </a:solidFill>
              <a:latin typeface="Times New Roman" pitchFamily="18" charset="0"/>
            </a:endParaRPr>
          </a:p>
        </p:txBody>
      </p:sp>
      <p:sp>
        <p:nvSpPr>
          <p:cNvPr id="5" name="Rectangle 5"/>
          <p:cNvSpPr>
            <a:spLocks noGrp="1" noChangeArrowheads="1"/>
          </p:cNvSpPr>
          <p:nvPr>
            <p:ph type="sldNum" sz="quarter" idx="11"/>
          </p:nvPr>
        </p:nvSpPr>
        <p:spPr>
          <a:xfrm>
            <a:off x="7467600" y="6248400"/>
            <a:ext cx="990600" cy="457200"/>
          </a:xfrm>
          <a:prstGeom prst="rect">
            <a:avLst/>
          </a:prstGeom>
          <a:ln/>
        </p:spPr>
        <p:txBody>
          <a:bodyPr/>
          <a:lstStyle>
            <a:lvl1pPr>
              <a:defRPr/>
            </a:lvl1pPr>
          </a:lstStyle>
          <a:p>
            <a:pPr>
              <a:defRPr/>
            </a:pPr>
            <a:fld id="{B90CB926-BE1B-43D6-AACF-9479802D185F}" type="slidenum">
              <a:rPr lang="en-US" sz="2800">
                <a:solidFill>
                  <a:srgbClr val="000000"/>
                </a:solidFill>
                <a:latin typeface="Times New Roman" pitchFamily="18" charset="0"/>
              </a:rPr>
              <a:pPr>
                <a:defRPr/>
              </a:pPr>
              <a:t>‹#›</a:t>
            </a:fld>
            <a:endParaRPr lang="en-US" sz="2800">
              <a:solidFill>
                <a:srgbClr val="000000"/>
              </a:solidFill>
              <a:latin typeface="Times New Roman" pitchFamily="18" charset="0"/>
            </a:endParaRPr>
          </a:p>
        </p:txBody>
      </p:sp>
    </p:spTree>
    <p:extLst>
      <p:ext uri="{BB962C8B-B14F-4D97-AF65-F5344CB8AC3E}">
        <p14:creationId xmlns:p14="http://schemas.microsoft.com/office/powerpoint/2010/main" val="336672949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F0FD8-C4D8-4FC8-ACE5-C8022F3C3BAB}" type="slidenum">
              <a:rPr lang="en-US" smtClean="0"/>
              <a:pPr/>
              <a:t>‹#›</a:t>
            </a:fld>
            <a:endParaRPr lang="en-US"/>
          </a:p>
        </p:txBody>
      </p:sp>
      <p:sp>
        <p:nvSpPr>
          <p:cNvPr id="7" name="Rectangle 6"/>
          <p:cNvSpPr/>
          <p:nvPr/>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pic>
        <p:nvPicPr>
          <p:cNvPr id="8" name="Picture 7" descr="horizontal-logo-green-text.jpg"/>
          <p:cNvPicPr>
            <a:picLocks noChangeAspect="1"/>
          </p:cNvPicPr>
          <p:nvPr/>
        </p:nvPicPr>
        <p:blipFill>
          <a:blip r:embed="rId3" cstate="print"/>
          <a:srcRect/>
          <a:stretch>
            <a:fillRect/>
          </a:stretch>
        </p:blipFill>
        <p:spPr bwMode="auto">
          <a:xfrm>
            <a:off x="1940560" y="304799"/>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45112953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latin typeface="+mn-lt"/>
              </a:defRPr>
            </a:lvl1pPr>
            <a:lvl2pPr>
              <a:defRPr>
                <a:solidFill>
                  <a:srgbClr val="367317"/>
                </a:solidFill>
                <a:latin typeface="+mn-lt"/>
              </a:defRPr>
            </a:lvl2pPr>
            <a:lvl3pPr>
              <a:defRPr>
                <a:solidFill>
                  <a:schemeClr val="tx1"/>
                </a:solidFill>
                <a:latin typeface="+mn-lt"/>
              </a:defRPr>
            </a:lvl3pPr>
            <a:lvl4pPr>
              <a:defRPr>
                <a:solidFill>
                  <a:schemeClr val="tx2"/>
                </a:solidFill>
                <a:latin typeface="+mn-lt"/>
              </a:defRPr>
            </a:lvl4pPr>
            <a:lvl5pPr>
              <a:defRPr>
                <a:solidFill>
                  <a:schemeClr val="tx2"/>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normAutofit/>
          </a:bodyPr>
          <a:lstStyle>
            <a:lvl1pPr>
              <a:defRPr sz="3200">
                <a:solidFill>
                  <a:srgbClr val="367317"/>
                </a:solidFill>
                <a:effectLst>
                  <a:outerShdw blurRad="38100" dist="38100" dir="2700000" algn="tl">
                    <a:srgbClr val="000000">
                      <a:alpha val="43137"/>
                    </a:srgbClr>
                  </a:outerShdw>
                </a:effectLst>
                <a:latin typeface="+mn-lt"/>
              </a:defRPr>
            </a:lvl1pPr>
          </a:lstStyle>
          <a:p>
            <a:r>
              <a:rPr lang="en-US" smtClean="0"/>
              <a:t>Click to edit Master title style</a:t>
            </a:r>
            <a:endParaRPr lang="en-US" dirty="0"/>
          </a:p>
        </p:txBody>
      </p:sp>
      <p:sp>
        <p:nvSpPr>
          <p:cNvPr id="9" name="Slide Number Placeholder 8"/>
          <p:cNvSpPr>
            <a:spLocks noGrp="1"/>
          </p:cNvSpPr>
          <p:nvPr>
            <p:ph type="sldNum" sz="quarter" idx="11"/>
          </p:nvPr>
        </p:nvSpPr>
        <p:spPr/>
        <p:txBody>
          <a:bodyPr/>
          <a:lstStyle/>
          <a:p>
            <a:fld id="{8F7F0FD8-C4D8-4FC8-ACE5-C8022F3C3BA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059479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effectLst>
                  <a:outerShdw blurRad="38100" dist="38100" dir="2700000" algn="tl">
                    <a:srgbClr val="000000">
                      <a:alpha val="43137"/>
                    </a:srgbClr>
                  </a:outerShdw>
                </a:effectLst>
                <a:latin typeface="+mn-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8F7F0FD8-C4D8-4FC8-ACE5-C8022F3C3BAB}" type="slidenum">
              <a:rPr lang="en-US" smtClean="0"/>
              <a:pPr/>
              <a:t>‹#›</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6215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B7C394-B012-491B-B4CA-F66FDB7D8A04}" type="datetimeFigureOut">
              <a:rPr lang="en-US" smtClean="0"/>
              <a:pPr/>
              <a:t>9/8/2013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0BD388-48B3-4144-B4EE-56E051A0C897}"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Autofit/>
          </a:bodyPr>
          <a:lstStyle>
            <a:lvl1pPr>
              <a:defRPr sz="3200">
                <a:effectLst>
                  <a:outerShdw blurRad="38100" dist="38100" dir="2700000" algn="tl">
                    <a:srgbClr val="000000">
                      <a:alpha val="43137"/>
                    </a:srgbClr>
                  </a:outerShdw>
                </a:effectLst>
                <a:latin typeface="+mn-lt"/>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8F7F0FD8-C4D8-4FC8-ACE5-C8022F3C3BA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20929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effectLst>
                  <a:outerShdw blurRad="38100" dist="38100" dir="2700000" algn="tl">
                    <a:srgbClr val="000000">
                      <a:alpha val="43137"/>
                    </a:srgbClr>
                  </a:outerShdw>
                </a:effectLst>
                <a:latin typeface="+mn-lt"/>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8F7F0FD8-C4D8-4FC8-ACE5-C8022F3C3BAB}" type="slidenum">
              <a:rPr lang="en-US" smtClean="0"/>
              <a:pPr/>
              <a:t>‹#›</a:t>
            </a:fld>
            <a:endParaRPr lang="en-US"/>
          </a:p>
        </p:txBody>
      </p:sp>
    </p:spTree>
    <p:extLst>
      <p:ext uri="{BB962C8B-B14F-4D97-AF65-F5344CB8AC3E}">
        <p14:creationId xmlns:p14="http://schemas.microsoft.com/office/powerpoint/2010/main" val="266166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56"/>
          <p:cNvSpPr>
            <a:spLocks noGrp="1" noChangeArrowheads="1"/>
          </p:cNvSpPr>
          <p:nvPr>
            <p:ph type="ftr" sz="quarter" idx="10"/>
          </p:nvPr>
        </p:nvSpPr>
        <p:spPr>
          <a:xfrm>
            <a:off x="3124200" y="6638925"/>
            <a:ext cx="2895600" cy="182563"/>
          </a:xfrm>
          <a:prstGeom prst="rect">
            <a:avLst/>
          </a:prstGeom>
          <a:ln/>
        </p:spPr>
        <p:txBody>
          <a:bodyPr/>
          <a:lstStyle>
            <a:lvl1pPr>
              <a:defRPr/>
            </a:lvl1pPr>
          </a:lstStyle>
          <a:p>
            <a:endParaRPr lang="en-US"/>
          </a:p>
        </p:txBody>
      </p:sp>
    </p:spTree>
    <p:extLst>
      <p:ext uri="{BB962C8B-B14F-4D97-AF65-F5344CB8AC3E}">
        <p14:creationId xmlns:p14="http://schemas.microsoft.com/office/powerpoint/2010/main" val="19820392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effectLst>
                  <a:outerShdw blurRad="38100" dist="38100" dir="2700000" algn="tl">
                    <a:srgbClr val="000000">
                      <a:alpha val="43137"/>
                    </a:srgbClr>
                  </a:outerShdw>
                </a:effectLst>
                <a:latin typeface="+mn-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a:solidFill>
                <a:prstClr val="black"/>
              </a:solidFill>
              <a:latin typeface="Calibri"/>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F4C97D-2F8B-46B3-9CB6-6C3C0F52BCC4}" type="slidenum">
              <a:rPr lang="en-US" smtClean="0"/>
              <a:pPr/>
              <a:t>‹#›</a:t>
            </a:fld>
            <a:endParaRPr lang="en-US"/>
          </a:p>
        </p:txBody>
      </p:sp>
    </p:spTree>
    <p:extLst>
      <p:ext uri="{BB962C8B-B14F-4D97-AF65-F5344CB8AC3E}">
        <p14:creationId xmlns:p14="http://schemas.microsoft.com/office/powerpoint/2010/main" val="33200633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4098925" y="3851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eaLnBrk="0" hangingPunct="0">
              <a:defRPr/>
            </a:pPr>
            <a:endParaRPr lang="en-US" sz="2400" smtClean="0">
              <a:solidFill>
                <a:srgbClr val="000000"/>
              </a:solidFill>
            </a:endParaRPr>
          </a:p>
        </p:txBody>
      </p:sp>
      <p:sp>
        <p:nvSpPr>
          <p:cNvPr id="4" name="Text Box 5"/>
          <p:cNvSpPr txBox="1">
            <a:spLocks noChangeArrowheads="1"/>
          </p:cNvSpPr>
          <p:nvPr/>
        </p:nvSpPr>
        <p:spPr bwMode="auto">
          <a:xfrm>
            <a:off x="1627188" y="4095750"/>
            <a:ext cx="57943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ctr" eaLnBrk="0" hangingPunct="0">
              <a:defRPr/>
            </a:pPr>
            <a:r>
              <a:rPr lang="en-US" sz="2400" smtClean="0">
                <a:solidFill>
                  <a:srgbClr val="3333CC"/>
                </a:solidFill>
                <a:latin typeface="Comic Sans MS" pitchFamily="66" charset="0"/>
              </a:rPr>
              <a:t>Miron Livny</a:t>
            </a:r>
          </a:p>
          <a:p>
            <a:pPr algn="ctr" eaLnBrk="0" hangingPunct="0">
              <a:defRPr/>
            </a:pPr>
            <a:r>
              <a:rPr lang="en-US" sz="2400" smtClean="0">
                <a:solidFill>
                  <a:srgbClr val="3333CC"/>
                </a:solidFill>
                <a:latin typeface="Comic Sans MS" pitchFamily="66" charset="0"/>
              </a:rPr>
              <a:t>Center for High Throughput Computing</a:t>
            </a:r>
          </a:p>
          <a:p>
            <a:pPr algn="ctr" eaLnBrk="0" hangingPunct="0">
              <a:defRPr/>
            </a:pPr>
            <a:r>
              <a:rPr lang="en-US" sz="2400" smtClean="0">
                <a:solidFill>
                  <a:srgbClr val="3333CC"/>
                </a:solidFill>
                <a:latin typeface="Comic Sans MS" pitchFamily="66" charset="0"/>
              </a:rPr>
              <a:t>Morgridge Institute for Research and</a:t>
            </a:r>
          </a:p>
          <a:p>
            <a:pPr algn="ctr" eaLnBrk="0" hangingPunct="0">
              <a:defRPr/>
            </a:pPr>
            <a:r>
              <a:rPr lang="en-US" sz="2400" smtClean="0">
                <a:solidFill>
                  <a:srgbClr val="3333CC"/>
                </a:solidFill>
                <a:latin typeface="Comic Sans MS" pitchFamily="66" charset="0"/>
              </a:rPr>
              <a:t>University of Wisconsin-Madison</a:t>
            </a:r>
          </a:p>
        </p:txBody>
      </p:sp>
      <p:sp>
        <p:nvSpPr>
          <p:cNvPr id="5" name="Rectangle 9"/>
          <p:cNvSpPr>
            <a:spLocks noChangeArrowheads="1"/>
          </p:cNvSpPr>
          <p:nvPr/>
        </p:nvSpPr>
        <p:spPr bwMode="auto">
          <a:xfrm>
            <a:off x="1136650" y="6057900"/>
            <a:ext cx="6908800" cy="66675"/>
          </a:xfrm>
          <a:prstGeom prst="rect">
            <a:avLst/>
          </a:prstGeom>
          <a:gradFill rotWithShape="0">
            <a:gsLst>
              <a:gs pos="0">
                <a:srgbClr val="373737"/>
              </a:gs>
              <a:gs pos="50000">
                <a:srgbClr val="777777"/>
              </a:gs>
              <a:gs pos="100000">
                <a:srgbClr val="373737"/>
              </a:gs>
            </a:gsLst>
            <a:lin ang="5400000" scaled="1"/>
          </a:gradFill>
          <a:ln w="19050">
            <a:solidFill>
              <a:srgbClr val="B2B2B2"/>
            </a:solidFill>
            <a:miter lim="800000"/>
            <a:headEnd/>
            <a:tailEnd/>
          </a:ln>
          <a:effectLst>
            <a:outerShdw dist="35921" dir="2700000" algn="ctr" rotWithShape="0">
              <a:srgbClr val="CC6600"/>
            </a:outerShdw>
          </a:effectLst>
        </p:spPr>
        <p:txBody>
          <a:bodyPr wrap="none" anchor="ctr"/>
          <a:lstStyle/>
          <a:p>
            <a:pPr eaLnBrk="0" hangingPunct="0"/>
            <a:endParaRPr lang="en-US" sz="2800" smtClean="0">
              <a:solidFill>
                <a:srgbClr val="000000"/>
              </a:solidFill>
              <a:latin typeface="Times New Roman" pitchFamily="18" charset="0"/>
            </a:endParaRPr>
          </a:p>
        </p:txBody>
      </p:sp>
      <p:pic>
        <p:nvPicPr>
          <p:cNvPr id="6" name="Picture 10" descr="UW_tiny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6388" y="5757863"/>
            <a:ext cx="82708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32225" y="5811838"/>
            <a:ext cx="1517650"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Documents and Settings\dcournoyer\Desktop\MIR_Logo_Vert.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22238" y="5988050"/>
            <a:ext cx="129698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6402" name="Rectangle 2"/>
          <p:cNvSpPr>
            <a:spLocks noGrp="1" noChangeArrowheads="1"/>
          </p:cNvSpPr>
          <p:nvPr>
            <p:ph type="ctrTitle"/>
          </p:nvPr>
        </p:nvSpPr>
        <p:spPr>
          <a:xfrm>
            <a:off x="685800" y="304800"/>
            <a:ext cx="7772400" cy="2438400"/>
          </a:xfrm>
        </p:spPr>
        <p:txBody>
          <a:bodyPr/>
          <a:lstStyle>
            <a:lvl1pPr>
              <a:defRPr/>
            </a:lvl1pPr>
          </a:lstStyle>
          <a:p>
            <a:r>
              <a:rPr lang="en-US"/>
              <a:t>Click to edit Master title style</a:t>
            </a:r>
          </a:p>
        </p:txBody>
      </p:sp>
      <p:sp>
        <p:nvSpPr>
          <p:cNvPr id="9" name="Rectangle 3"/>
          <p:cNvSpPr>
            <a:spLocks noGrp="1" noChangeArrowheads="1"/>
          </p:cNvSpPr>
          <p:nvPr userDrawn="1">
            <p:ph type="ftr" sz="quarter" idx="10"/>
          </p:nvPr>
        </p:nvSpPr>
        <p:spPr>
          <a:xfrm>
            <a:off x="381000" y="6172200"/>
            <a:ext cx="6019800" cy="457200"/>
          </a:xfrm>
        </p:spPr>
        <p:txBody>
          <a:bodyPr/>
          <a:lstStyle>
            <a:lvl1pPr algn="ctr">
              <a:defRPr>
                <a:latin typeface="Times New Roman" pitchFamily="18" charset="0"/>
              </a:defRPr>
            </a:lvl1pPr>
          </a:lstStyle>
          <a:p>
            <a:pPr>
              <a:defRPr/>
            </a:pPr>
            <a:endParaRPr lang="en-US"/>
          </a:p>
        </p:txBody>
      </p:sp>
    </p:spTree>
    <p:extLst>
      <p:ext uri="{BB962C8B-B14F-4D97-AF65-F5344CB8AC3E}">
        <p14:creationId xmlns:p14="http://schemas.microsoft.com/office/powerpoint/2010/main" val="7964042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32225" y="5811838"/>
            <a:ext cx="1517650"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p:txBody>
          <a:bodyPr/>
          <a:lstStyle>
            <a:lvl1pPr>
              <a:defRPr/>
            </a:lvl1pPr>
          </a:lstStyle>
          <a:p>
            <a:pPr>
              <a:defRPr/>
            </a:pPr>
            <a:fld id="{B1CC596B-3935-4B28-9890-E0417AE987F9}" type="slidenum">
              <a:rPr lang="en-US"/>
              <a:pPr>
                <a:defRPr/>
              </a:pPr>
              <a:t>‹#›</a:t>
            </a:fld>
            <a:endParaRPr lang="en-US"/>
          </a:p>
        </p:txBody>
      </p:sp>
    </p:spTree>
    <p:extLst>
      <p:ext uri="{BB962C8B-B14F-4D97-AF65-F5344CB8AC3E}">
        <p14:creationId xmlns:p14="http://schemas.microsoft.com/office/powerpoint/2010/main" val="7103493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32225" y="5811838"/>
            <a:ext cx="1517650"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609600"/>
            <a:ext cx="7772400" cy="5095164"/>
          </a:xfrm>
        </p:spPr>
        <p:txBody>
          <a:bodyPr/>
          <a:lstStyle/>
          <a:p>
            <a:r>
              <a:rPr lang="en-US" dirty="0" smtClean="0"/>
              <a:t>Click to edit Master title style</a:t>
            </a:r>
            <a:endParaRPr lang="en-US" dirty="0"/>
          </a:p>
        </p:txBody>
      </p:sp>
      <p:sp>
        <p:nvSpPr>
          <p:cNvPr id="4" name="Rectangle 5"/>
          <p:cNvSpPr>
            <a:spLocks noGrp="1" noChangeArrowheads="1"/>
          </p:cNvSpPr>
          <p:nvPr>
            <p:ph type="sldNum" sz="quarter" idx="10"/>
          </p:nvPr>
        </p:nvSpPr>
        <p:spPr/>
        <p:txBody>
          <a:bodyPr/>
          <a:lstStyle>
            <a:lvl1pPr>
              <a:defRPr/>
            </a:lvl1pPr>
          </a:lstStyle>
          <a:p>
            <a:pPr>
              <a:defRPr/>
            </a:pPr>
            <a:fld id="{17D8E526-D40B-433A-9EB4-A13BA2FBEBC6}" type="slidenum">
              <a:rPr lang="en-US"/>
              <a:pPr>
                <a:defRPr/>
              </a:pPr>
              <a:t>‹#›</a:t>
            </a:fld>
            <a:endParaRPr lang="en-US"/>
          </a:p>
        </p:txBody>
      </p:sp>
    </p:spTree>
    <p:extLst>
      <p:ext uri="{BB962C8B-B14F-4D97-AF65-F5344CB8AC3E}">
        <p14:creationId xmlns:p14="http://schemas.microsoft.com/office/powerpoint/2010/main" val="25152901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32225" y="5811838"/>
            <a:ext cx="1517650"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5"/>
          <p:cNvSpPr>
            <a:spLocks noGrp="1" noChangeArrowheads="1"/>
          </p:cNvSpPr>
          <p:nvPr>
            <p:ph type="sldNum" sz="quarter" idx="10"/>
          </p:nvPr>
        </p:nvSpPr>
        <p:spPr/>
        <p:txBody>
          <a:bodyPr/>
          <a:lstStyle>
            <a:lvl1pPr>
              <a:defRPr/>
            </a:lvl1pPr>
          </a:lstStyle>
          <a:p>
            <a:pPr>
              <a:defRPr/>
            </a:pPr>
            <a:fld id="{BF637253-8513-47DC-A536-A6F79A8B5970}" type="slidenum">
              <a:rPr lang="en-US"/>
              <a:pPr>
                <a:defRPr/>
              </a:pPr>
              <a:t>‹#›</a:t>
            </a:fld>
            <a:endParaRPr lang="en-US"/>
          </a:p>
        </p:txBody>
      </p:sp>
    </p:spTree>
    <p:extLst>
      <p:ext uri="{BB962C8B-B14F-4D97-AF65-F5344CB8AC3E}">
        <p14:creationId xmlns:p14="http://schemas.microsoft.com/office/powerpoint/2010/main" val="35950243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CHTC">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DBE40695-F421-470E-A3D0-0A7A3472D883}" type="slidenum">
              <a:rPr lang="en-US"/>
              <a:pPr>
                <a:defRPr/>
              </a:pPr>
              <a:t>‹#›</a:t>
            </a:fld>
            <a:endParaRPr lang="en-US"/>
          </a:p>
        </p:txBody>
      </p:sp>
    </p:spTree>
    <p:extLst>
      <p:ext uri="{BB962C8B-B14F-4D97-AF65-F5344CB8AC3E}">
        <p14:creationId xmlns:p14="http://schemas.microsoft.com/office/powerpoint/2010/main" val="35813667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58EBFD93-54F2-4516-8958-2933A8274753}" type="slidenum">
              <a:rPr lang="en-US"/>
              <a:pPr>
                <a:defRPr/>
              </a:pPr>
              <a:t>‹#›</a:t>
            </a:fld>
            <a:endParaRPr lang="en-US"/>
          </a:p>
        </p:txBody>
      </p:sp>
    </p:spTree>
    <p:extLst>
      <p:ext uri="{BB962C8B-B14F-4D97-AF65-F5344CB8AC3E}">
        <p14:creationId xmlns:p14="http://schemas.microsoft.com/office/powerpoint/2010/main" val="4077744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7C394-B012-491B-B4CA-F66FDB7D8A04}" type="datetimeFigureOut">
              <a:rPr lang="en-US" smtClean="0"/>
              <a:pPr/>
              <a:t>9/8/2013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0BD388-48B3-4144-B4EE-56E051A0C897}"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5915025"/>
            <a:ext cx="9144000" cy="942975"/>
            <a:chOff x="0" y="5915384"/>
            <a:chExt cx="9144000" cy="942616"/>
          </a:xfrm>
        </p:grpSpPr>
        <p:pic>
          <p:nvPicPr>
            <p:cNvPr id="5" name="Picture 7" descr="CHTC_logo_color_ver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5915384"/>
              <a:ext cx="1660706" cy="942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943600"/>
              <a:ext cx="3708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5600" y="5943600"/>
              <a:ext cx="3708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Date Placeholder 3"/>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cs typeface="Arial" charset="0"/>
              </a:defRPr>
            </a:lvl1pPr>
          </a:lstStyle>
          <a:p>
            <a:pPr>
              <a:defRPr/>
            </a:pPr>
            <a:fld id="{E54690A5-2834-4801-AFCC-CFCA7552115A}" type="datetimeFigureOut">
              <a:rPr lang="en-US"/>
              <a:pPr>
                <a:defRPr/>
              </a:pPr>
              <a:t>9/8/2013</a:t>
            </a:fld>
            <a:endParaRPr lang="en-US"/>
          </a:p>
        </p:txBody>
      </p:sp>
      <p:sp>
        <p:nvSpPr>
          <p:cNvPr id="9"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cs typeface="Arial" charset="0"/>
              </a:defRPr>
            </a:lvl1pPr>
          </a:lstStyle>
          <a:p>
            <a:pPr>
              <a:defRPr/>
            </a:pPr>
            <a:endParaRPr lang="en-US"/>
          </a:p>
        </p:txBody>
      </p:sp>
      <p:sp>
        <p:nvSpPr>
          <p:cNvPr id="10"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cs typeface="Arial" charset="0"/>
              </a:defRPr>
            </a:lvl1pPr>
          </a:lstStyle>
          <a:p>
            <a:pPr>
              <a:defRPr/>
            </a:pPr>
            <a:fld id="{1A731A00-B062-4FEE-81EB-E2C0E2B644F2}" type="slidenum">
              <a:rPr lang="en-US"/>
              <a:pPr>
                <a:defRPr/>
              </a:pPr>
              <a:t>‹#›</a:t>
            </a:fld>
            <a:endParaRPr lang="en-US"/>
          </a:p>
        </p:txBody>
      </p:sp>
    </p:spTree>
    <p:extLst>
      <p:ext uri="{BB962C8B-B14F-4D97-AF65-F5344CB8AC3E}">
        <p14:creationId xmlns:p14="http://schemas.microsoft.com/office/powerpoint/2010/main" val="20970741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5915025"/>
            <a:ext cx="9144000" cy="942975"/>
            <a:chOff x="0" y="5915384"/>
            <a:chExt cx="9144000" cy="942616"/>
          </a:xfrm>
        </p:grpSpPr>
        <p:pic>
          <p:nvPicPr>
            <p:cNvPr id="5" name="Picture 7" descr="CHTC_logo_color_ver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5915384"/>
              <a:ext cx="1660706" cy="942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943600"/>
              <a:ext cx="3708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5600" y="5943600"/>
              <a:ext cx="3708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cs typeface="Arial" charset="0"/>
              </a:defRPr>
            </a:lvl1pPr>
          </a:lstStyle>
          <a:p>
            <a:pPr>
              <a:defRPr/>
            </a:pPr>
            <a:fld id="{B571462D-C411-4B2B-92B4-4EEAD614E50F}" type="datetimeFigureOut">
              <a:rPr lang="en-US"/>
              <a:pPr>
                <a:defRPr/>
              </a:pPr>
              <a:t>9/8/2013</a:t>
            </a:fld>
            <a:endParaRPr lang="en-US"/>
          </a:p>
        </p:txBody>
      </p:sp>
      <p:sp>
        <p:nvSpPr>
          <p:cNvPr id="9"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cs typeface="Arial" charset="0"/>
              </a:defRPr>
            </a:lvl1pPr>
          </a:lstStyle>
          <a:p>
            <a:pPr>
              <a:defRPr/>
            </a:pPr>
            <a:endParaRPr lang="en-US"/>
          </a:p>
        </p:txBody>
      </p:sp>
      <p:sp>
        <p:nvSpPr>
          <p:cNvPr id="10"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cs typeface="Arial" charset="0"/>
              </a:defRPr>
            </a:lvl1pPr>
          </a:lstStyle>
          <a:p>
            <a:pPr>
              <a:defRPr/>
            </a:pPr>
            <a:fld id="{34EF82A5-C0A4-4EEF-822B-CCE27BE79BC1}" type="slidenum">
              <a:rPr lang="en-US"/>
              <a:pPr>
                <a:defRPr/>
              </a:pPr>
              <a:t>‹#›</a:t>
            </a:fld>
            <a:endParaRPr lang="en-US"/>
          </a:p>
        </p:txBody>
      </p:sp>
    </p:spTree>
    <p:extLst>
      <p:ext uri="{BB962C8B-B14F-4D97-AF65-F5344CB8AC3E}">
        <p14:creationId xmlns:p14="http://schemas.microsoft.com/office/powerpoint/2010/main" val="37276570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2" name="Group 6"/>
          <p:cNvGrpSpPr>
            <a:grpSpLocks/>
          </p:cNvGrpSpPr>
          <p:nvPr userDrawn="1"/>
        </p:nvGrpSpPr>
        <p:grpSpPr bwMode="auto">
          <a:xfrm>
            <a:off x="0" y="5915025"/>
            <a:ext cx="9144000" cy="942975"/>
            <a:chOff x="0" y="5915384"/>
            <a:chExt cx="9144000" cy="942616"/>
          </a:xfrm>
        </p:grpSpPr>
        <p:pic>
          <p:nvPicPr>
            <p:cNvPr id="3" name="Picture 7" descr="CHTC_logo_color_ver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5915384"/>
              <a:ext cx="1660706" cy="942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943600"/>
              <a:ext cx="3708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5600" y="5943600"/>
              <a:ext cx="3708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Date Placeholder 3"/>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cs typeface="Arial" charset="0"/>
              </a:defRPr>
            </a:lvl1pPr>
          </a:lstStyle>
          <a:p>
            <a:pPr>
              <a:defRPr/>
            </a:pPr>
            <a:fld id="{A20B7BA9-AEE1-46BF-92A4-866F089FC474}" type="datetimeFigureOut">
              <a:rPr lang="en-US"/>
              <a:pPr>
                <a:defRPr/>
              </a:pPr>
              <a:t>9/8/2013</a:t>
            </a:fld>
            <a:endParaRPr lang="en-US"/>
          </a:p>
        </p:txBody>
      </p:sp>
      <p:sp>
        <p:nvSpPr>
          <p:cNvPr id="7"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cs typeface="Arial" charset="0"/>
              </a:defRPr>
            </a:lvl1pPr>
          </a:lstStyle>
          <a:p>
            <a:pPr>
              <a:defRPr/>
            </a:pPr>
            <a:endParaRPr lang="en-US"/>
          </a:p>
        </p:txBody>
      </p:sp>
      <p:sp>
        <p:nvSpPr>
          <p:cNvPr id="8"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cs typeface="Arial" charset="0"/>
              </a:defRPr>
            </a:lvl1pPr>
          </a:lstStyle>
          <a:p>
            <a:pPr>
              <a:defRPr/>
            </a:pPr>
            <a:fld id="{F3D4083F-03BD-4C91-B5D8-895B2115DEC9}" type="slidenum">
              <a:rPr lang="en-US"/>
              <a:pPr>
                <a:defRPr/>
              </a:pPr>
              <a:t>‹#›</a:t>
            </a:fld>
            <a:endParaRPr lang="en-US"/>
          </a:p>
        </p:txBody>
      </p:sp>
    </p:spTree>
    <p:extLst>
      <p:ext uri="{BB962C8B-B14F-4D97-AF65-F5344CB8AC3E}">
        <p14:creationId xmlns:p14="http://schemas.microsoft.com/office/powerpoint/2010/main" val="13620846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3" name="Group 6"/>
          <p:cNvGrpSpPr>
            <a:grpSpLocks/>
          </p:cNvGrpSpPr>
          <p:nvPr userDrawn="1"/>
        </p:nvGrpSpPr>
        <p:grpSpPr bwMode="auto">
          <a:xfrm>
            <a:off x="0" y="5915025"/>
            <a:ext cx="9144000" cy="942975"/>
            <a:chOff x="0" y="5915384"/>
            <a:chExt cx="9144000" cy="942616"/>
          </a:xfrm>
        </p:grpSpPr>
        <p:pic>
          <p:nvPicPr>
            <p:cNvPr id="4" name="Picture 7" descr="CHTC_logo_color_ver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5915384"/>
              <a:ext cx="1660706" cy="942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943600"/>
              <a:ext cx="3708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5600" y="5943600"/>
              <a:ext cx="3708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274638"/>
            <a:ext cx="8229600" cy="5440362"/>
          </a:xfrm>
        </p:spPr>
        <p:txBody>
          <a:bodyPr>
            <a:normAutofit/>
          </a:bodyPr>
          <a:lstStyle>
            <a:lvl1pPr>
              <a:defRPr sz="6600" b="1"/>
            </a:lvl1pPr>
          </a:lstStyle>
          <a:p>
            <a:r>
              <a:rPr lang="en-US" dirty="0" smtClean="0"/>
              <a:t>Click to edit Master title style</a:t>
            </a:r>
            <a:endParaRPr lang="en-US" dirty="0"/>
          </a:p>
        </p:txBody>
      </p:sp>
      <p:sp>
        <p:nvSpPr>
          <p:cNvPr id="7" name="Date Placeholder 3"/>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cs typeface="Arial" charset="0"/>
              </a:defRPr>
            </a:lvl1pPr>
          </a:lstStyle>
          <a:p>
            <a:pPr>
              <a:defRPr/>
            </a:pPr>
            <a:fld id="{39F6E6A3-7461-46F4-BAFA-9970FCD056FC}" type="datetimeFigureOut">
              <a:rPr lang="en-US"/>
              <a:pPr>
                <a:defRPr/>
              </a:pPr>
              <a:t>9/8/2013</a:t>
            </a:fld>
            <a:endParaRPr lang="en-US"/>
          </a:p>
        </p:txBody>
      </p:sp>
      <p:sp>
        <p:nvSpPr>
          <p:cNvPr id="8"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cs typeface="Arial" charset="0"/>
              </a:defRPr>
            </a:lvl1pPr>
          </a:lstStyle>
          <a:p>
            <a:pPr>
              <a:defRPr/>
            </a:pPr>
            <a:endParaRPr lang="en-US"/>
          </a:p>
        </p:txBody>
      </p:sp>
      <p:sp>
        <p:nvSpPr>
          <p:cNvPr id="9"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cs typeface="Arial" charset="0"/>
              </a:defRPr>
            </a:lvl1pPr>
          </a:lstStyle>
          <a:p>
            <a:pPr>
              <a:defRPr/>
            </a:pPr>
            <a:fld id="{C9C09B2E-1F22-4421-B4F5-D6D6C241AD9B}" type="slidenum">
              <a:rPr lang="en-US"/>
              <a:pPr>
                <a:defRPr/>
              </a:pPr>
              <a:t>‹#›</a:t>
            </a:fld>
            <a:endParaRPr lang="en-US"/>
          </a:p>
        </p:txBody>
      </p:sp>
    </p:spTree>
    <p:extLst>
      <p:ext uri="{BB962C8B-B14F-4D97-AF65-F5344CB8AC3E}">
        <p14:creationId xmlns:p14="http://schemas.microsoft.com/office/powerpoint/2010/main" val="5902744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cs typeface="Arial" charset="0"/>
              </a:defRPr>
            </a:lvl1pPr>
          </a:lstStyle>
          <a:p>
            <a:pPr>
              <a:defRPr/>
            </a:pPr>
            <a:fld id="{F49DF689-CE81-44DB-9710-FBBBD8BFB576}" type="datetimeFigureOut">
              <a:rPr lang="en-US"/>
              <a:pPr>
                <a:defRPr/>
              </a:pPr>
              <a:t>9/8/2013</a:t>
            </a:fld>
            <a:endParaRPr lang="en-US"/>
          </a:p>
        </p:txBody>
      </p:sp>
      <p:sp>
        <p:nvSpPr>
          <p:cNvPr id="3" name="Footer Placeholder 2"/>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cs typeface="Arial" charset="0"/>
              </a:defRPr>
            </a:lvl1pPr>
          </a:lstStyle>
          <a:p>
            <a:pPr>
              <a:defRPr/>
            </a:pPr>
            <a:fld id="{7B252E7A-AAD4-41A3-8F8C-DB7D37775203}" type="slidenum">
              <a:rPr lang="en-US"/>
              <a:pPr>
                <a:defRPr/>
              </a:pPr>
              <a:t>‹#›</a:t>
            </a:fld>
            <a:endParaRPr lang="en-US"/>
          </a:p>
        </p:txBody>
      </p:sp>
    </p:spTree>
    <p:extLst>
      <p:ext uri="{BB962C8B-B14F-4D97-AF65-F5344CB8AC3E}">
        <p14:creationId xmlns:p14="http://schemas.microsoft.com/office/powerpoint/2010/main" val="35495047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cs typeface="Arial" charset="0"/>
              </a:defRPr>
            </a:lvl1pPr>
          </a:lstStyle>
          <a:p>
            <a:pPr>
              <a:defRPr/>
            </a:pPr>
            <a:fld id="{FFB75014-981B-4934-8B38-3CADF524F02E}" type="datetimeFigureOut">
              <a:rPr lang="en-US"/>
              <a:pPr>
                <a:defRPr/>
              </a:pPr>
              <a:t>9/8/2013</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cs typeface="Arial" charset="0"/>
              </a:defRPr>
            </a:lvl1pPr>
          </a:lstStyle>
          <a:p>
            <a:pPr>
              <a:defRPr/>
            </a:pPr>
            <a:fld id="{5E8E1671-0BBC-42CE-A0F0-E2DC3EC87DAC}" type="slidenum">
              <a:rPr lang="en-US"/>
              <a:pPr>
                <a:defRPr/>
              </a:pPr>
              <a:t>‹#›</a:t>
            </a:fld>
            <a:endParaRPr lang="en-US"/>
          </a:p>
        </p:txBody>
      </p:sp>
    </p:spTree>
    <p:extLst>
      <p:ext uri="{BB962C8B-B14F-4D97-AF65-F5344CB8AC3E}">
        <p14:creationId xmlns:p14="http://schemas.microsoft.com/office/powerpoint/2010/main" val="39355993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cs typeface="Arial" charset="0"/>
              </a:defRPr>
            </a:lvl1pPr>
          </a:lstStyle>
          <a:p>
            <a:pPr>
              <a:defRPr/>
            </a:pPr>
            <a:fld id="{4AA054BC-BF10-469E-B0CC-E8B6B2101EFA}" type="datetimeFigureOut">
              <a:rPr lang="en-US"/>
              <a:pPr>
                <a:defRPr/>
              </a:pPr>
              <a:t>9/8/2013</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cs typeface="Arial" charset="0"/>
              </a:defRPr>
            </a:lvl1pPr>
          </a:lstStyle>
          <a:p>
            <a:pPr>
              <a:defRPr/>
            </a:pPr>
            <a:fld id="{D8178B9B-9F72-4B32-9B07-6F7ACB2AA910}" type="slidenum">
              <a:rPr lang="en-US"/>
              <a:pPr>
                <a:defRPr/>
              </a:pPr>
              <a:t>‹#›</a:t>
            </a:fld>
            <a:endParaRPr lang="en-US"/>
          </a:p>
        </p:txBody>
      </p:sp>
    </p:spTree>
    <p:extLst>
      <p:ext uri="{BB962C8B-B14F-4D97-AF65-F5344CB8AC3E}">
        <p14:creationId xmlns:p14="http://schemas.microsoft.com/office/powerpoint/2010/main" val="11066393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cs typeface="Arial" charset="0"/>
              </a:defRPr>
            </a:lvl1pPr>
          </a:lstStyle>
          <a:p>
            <a:pPr>
              <a:defRPr/>
            </a:pPr>
            <a:fld id="{9A929ABA-2411-40AB-AE7B-0F0744F1CE20}" type="datetimeFigureOut">
              <a:rPr lang="en-US"/>
              <a:pPr>
                <a:defRPr/>
              </a:pPr>
              <a:t>9/8/2013</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cs typeface="Arial" charset="0"/>
              </a:defRPr>
            </a:lvl1pPr>
          </a:lstStyle>
          <a:p>
            <a:pPr>
              <a:defRPr/>
            </a:pPr>
            <a:fld id="{6A510088-C0E1-4D34-98F3-38833E0B1F20}" type="slidenum">
              <a:rPr lang="en-US"/>
              <a:pPr>
                <a:defRPr/>
              </a:pPr>
              <a:t>‹#›</a:t>
            </a:fld>
            <a:endParaRPr lang="en-US"/>
          </a:p>
        </p:txBody>
      </p:sp>
    </p:spTree>
    <p:extLst>
      <p:ext uri="{BB962C8B-B14F-4D97-AF65-F5344CB8AC3E}">
        <p14:creationId xmlns:p14="http://schemas.microsoft.com/office/powerpoint/2010/main" val="5877882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cs typeface="Arial" charset="0"/>
              </a:defRPr>
            </a:lvl1pPr>
          </a:lstStyle>
          <a:p>
            <a:pPr>
              <a:defRPr/>
            </a:pPr>
            <a:fld id="{3E906367-C958-42BD-BB1E-696DE334538E}" type="datetimeFigureOut">
              <a:rPr lang="en-US"/>
              <a:pPr>
                <a:defRPr/>
              </a:pPr>
              <a:t>9/8/2013</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cs typeface="Arial" charset="0"/>
              </a:defRPr>
            </a:lvl1pPr>
          </a:lstStyle>
          <a:p>
            <a:pPr>
              <a:defRPr/>
            </a:pPr>
            <a:fld id="{F73FE76D-3A56-4F5F-830D-57D478834D85}" type="slidenum">
              <a:rPr lang="en-US"/>
              <a:pPr>
                <a:defRPr/>
              </a:pPr>
              <a:t>‹#›</a:t>
            </a:fld>
            <a:endParaRPr lang="en-US"/>
          </a:p>
        </p:txBody>
      </p:sp>
    </p:spTree>
    <p:extLst>
      <p:ext uri="{BB962C8B-B14F-4D97-AF65-F5344CB8AC3E}">
        <p14:creationId xmlns:p14="http://schemas.microsoft.com/office/powerpoint/2010/main" val="136182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7C394-B012-491B-B4CA-F66FDB7D8A04}" type="datetimeFigureOut">
              <a:rPr lang="en-US" smtClean="0"/>
              <a:pPr/>
              <a:t>9/8/2013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BD388-48B3-4144-B4EE-56E051A0C8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7C394-B012-491B-B4CA-F66FDB7D8A04}" type="datetimeFigureOut">
              <a:rPr lang="en-US" smtClean="0"/>
              <a:pPr/>
              <a:t>9/8/2013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BD388-48B3-4144-B4EE-56E051A0C8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6.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5.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8.jpeg"/><Relationship Id="rId4" Type="http://schemas.openxmlformats.org/officeDocument/2006/relationships/slideLayout" Target="../slideLayouts/slideLayout60.xml"/><Relationship Id="rId9" Type="http://schemas.openxmlformats.org/officeDocument/2006/relationships/image" Target="../media/image7.jpe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66.xml"/><Relationship Id="rId7"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10" Type="http://schemas.openxmlformats.org/officeDocument/2006/relationships/image" Target="../media/image5.png"/><Relationship Id="rId4" Type="http://schemas.openxmlformats.org/officeDocument/2006/relationships/slideLayout" Target="../slideLayouts/slideLayout67.xml"/><Relationship Id="rId9"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10" Type="http://schemas.openxmlformats.org/officeDocument/2006/relationships/theme" Target="../theme/theme8.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7C394-B012-491B-B4CA-F66FDB7D8A04}" type="datetimeFigureOut">
              <a:rPr lang="en-US" smtClean="0"/>
              <a:pPr/>
              <a:t>9/8/2013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BD388-48B3-4144-B4EE-56E051A0C8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5A9F6A-FBFF-4B30-BF08-C5EB96C1E095}" type="datetimeFigureOut">
              <a:rPr lang="en-US" smtClean="0"/>
              <a:pPr/>
              <a:t>9/8/2013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CAD152-6735-443C-A525-61EE1B12F5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031FEFDA-A955-094F-A742-62D021BE2037}" type="datetimeFigureOut">
              <a:rPr lang="en-US" smtClean="0">
                <a:solidFill>
                  <a:prstClr val="black">
                    <a:tint val="75000"/>
                  </a:prstClr>
                </a:solidFill>
                <a:latin typeface="Calibri"/>
              </a:rPr>
              <a:pPr defTabSz="457200" fontAlgn="auto">
                <a:spcBef>
                  <a:spcPts val="0"/>
                </a:spcBef>
                <a:spcAft>
                  <a:spcPts val="0"/>
                </a:spcAft>
              </a:pPr>
              <a:t>9/8/2013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FEAD7CA6-2E29-6D4D-9D93-FF615D739D11}"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374078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58" r:id="rId3"/>
    <p:sldLayoutId id="2147483757" r:id="rId4"/>
    <p:sldLayoutId id="2147483716" r:id="rId5"/>
    <p:sldLayoutId id="2147483717" r:id="rId6"/>
    <p:sldLayoutId id="2147483718" r:id="rId7"/>
    <p:sldLayoutId id="2147483719" r:id="rId8"/>
    <p:sldLayoutId id="2147483720" r:id="rId9"/>
    <p:sldLayoutId id="214748378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15E3F2-F68D-4892-892D-300B494B755D}" type="datetimeFigureOut">
              <a:rPr lang="en-US" smtClean="0"/>
              <a:t>9/8/2013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5D15F-DDD3-43D7-95BD-5D2A4E53E945}" type="slidenum">
              <a:rPr lang="en-US" smtClean="0"/>
              <a:t>‹#›</a:t>
            </a:fld>
            <a:endParaRPr lang="en-US"/>
          </a:p>
        </p:txBody>
      </p:sp>
    </p:spTree>
    <p:extLst>
      <p:ext uri="{BB962C8B-B14F-4D97-AF65-F5344CB8AC3E}">
        <p14:creationId xmlns:p14="http://schemas.microsoft.com/office/powerpoint/2010/main" val="17041729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00238"/>
            <a:ext cx="7772400"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5386" name="Rectangle 10"/>
          <p:cNvSpPr>
            <a:spLocks noChangeArrowheads="1"/>
          </p:cNvSpPr>
          <p:nvPr userDrawn="1"/>
        </p:nvSpPr>
        <p:spPr bwMode="auto">
          <a:xfrm>
            <a:off x="1136650" y="6057901"/>
            <a:ext cx="6908800" cy="66675"/>
          </a:xfrm>
          <a:prstGeom prst="rect">
            <a:avLst/>
          </a:prstGeom>
          <a:gradFill rotWithShape="0">
            <a:gsLst>
              <a:gs pos="0">
                <a:srgbClr val="777777">
                  <a:gamma/>
                  <a:shade val="46275"/>
                  <a:invGamma/>
                </a:srgbClr>
              </a:gs>
              <a:gs pos="50000">
                <a:srgbClr val="777777"/>
              </a:gs>
              <a:gs pos="100000">
                <a:srgbClr val="777777">
                  <a:gamma/>
                  <a:shade val="46275"/>
                  <a:invGamma/>
                </a:srgbClr>
              </a:gs>
            </a:gsLst>
            <a:lin ang="5400000" scaled="1"/>
          </a:gradFill>
          <a:ln w="19050">
            <a:solidFill>
              <a:srgbClr val="B2B2B2"/>
            </a:solidFill>
            <a:miter lim="800000"/>
            <a:headEnd/>
            <a:tailEnd/>
          </a:ln>
          <a:effectLst>
            <a:outerShdw dist="35921" dir="2700000" algn="ctr" rotWithShape="0">
              <a:srgbClr val="CC6600"/>
            </a:outerShdw>
          </a:effectLst>
        </p:spPr>
        <p:txBody>
          <a:bodyPr wrap="none" anchor="ctr"/>
          <a:lstStyle/>
          <a:p>
            <a:pPr eaLnBrk="0" hangingPunct="0">
              <a:defRPr/>
            </a:pPr>
            <a:endParaRPr lang="en-US" sz="2800">
              <a:solidFill>
                <a:srgbClr val="000000"/>
              </a:solidFill>
              <a:latin typeface="Times New Roman" pitchFamily="18" charset="0"/>
            </a:endParaRPr>
          </a:p>
        </p:txBody>
      </p:sp>
      <p:pic>
        <p:nvPicPr>
          <p:cNvPr id="12" name="Picture 2" descr="C:\Documents and Settings\dcournoyer\Desktop\MIR_Logo_Vert.png"/>
          <p:cNvPicPr>
            <a:picLocks noChangeAspect="1" noChangeArrowheads="1"/>
          </p:cNvPicPr>
          <p:nvPr userDrawn="1"/>
        </p:nvPicPr>
        <p:blipFill>
          <a:blip r:embed="rId14"/>
          <a:srcRect/>
          <a:stretch>
            <a:fillRect/>
          </a:stretch>
        </p:blipFill>
        <p:spPr bwMode="auto">
          <a:xfrm>
            <a:off x="121926" y="5988328"/>
            <a:ext cx="1297261" cy="713114"/>
          </a:xfrm>
          <a:prstGeom prst="rect">
            <a:avLst/>
          </a:prstGeom>
          <a:noFill/>
        </p:spPr>
      </p:pic>
      <p:grpSp>
        <p:nvGrpSpPr>
          <p:cNvPr id="9" name="Group 8"/>
          <p:cNvGrpSpPr/>
          <p:nvPr userDrawn="1"/>
        </p:nvGrpSpPr>
        <p:grpSpPr>
          <a:xfrm>
            <a:off x="121926" y="5812506"/>
            <a:ext cx="9026637" cy="888936"/>
            <a:chOff x="121926" y="5812506"/>
            <a:chExt cx="9026637" cy="888936"/>
          </a:xfrm>
        </p:grpSpPr>
        <p:sp>
          <p:nvSpPr>
            <p:cNvPr id="10" name="Rectangle 9"/>
            <p:cNvSpPr>
              <a:spLocks noChangeArrowheads="1"/>
            </p:cNvSpPr>
            <p:nvPr/>
          </p:nvSpPr>
          <p:spPr bwMode="auto">
            <a:xfrm>
              <a:off x="1136650" y="6057901"/>
              <a:ext cx="6908800" cy="66675"/>
            </a:xfrm>
            <a:prstGeom prst="rect">
              <a:avLst/>
            </a:prstGeom>
            <a:gradFill rotWithShape="0">
              <a:gsLst>
                <a:gs pos="0">
                  <a:srgbClr val="777777">
                    <a:gamma/>
                    <a:shade val="46275"/>
                    <a:invGamma/>
                  </a:srgbClr>
                </a:gs>
                <a:gs pos="50000">
                  <a:srgbClr val="777777"/>
                </a:gs>
                <a:gs pos="100000">
                  <a:srgbClr val="777777">
                    <a:gamma/>
                    <a:shade val="46275"/>
                    <a:invGamma/>
                  </a:srgbClr>
                </a:gs>
              </a:gsLst>
              <a:lin ang="5400000" scaled="1"/>
            </a:gradFill>
            <a:ln w="19050">
              <a:solidFill>
                <a:srgbClr val="B2B2B2"/>
              </a:solidFill>
              <a:miter lim="800000"/>
              <a:headEnd/>
              <a:tailEnd/>
            </a:ln>
            <a:effectLst>
              <a:outerShdw dist="35921" dir="2700000" algn="ctr" rotWithShape="0">
                <a:srgbClr val="CC6600"/>
              </a:outerShdw>
            </a:effectLst>
          </p:spPr>
          <p:txBody>
            <a:bodyPr wrap="none" anchor="ctr"/>
            <a:lstStyle/>
            <a:p>
              <a:pPr eaLnBrk="0" hangingPunct="0">
                <a:defRPr/>
              </a:pPr>
              <a:endParaRPr lang="en-US" sz="2800">
                <a:solidFill>
                  <a:srgbClr val="000000"/>
                </a:solidFill>
                <a:latin typeface="Times New Roman" pitchFamily="18" charset="0"/>
              </a:endParaRPr>
            </a:p>
          </p:txBody>
        </p:sp>
        <p:pic>
          <p:nvPicPr>
            <p:cNvPr id="11"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832028" y="5812506"/>
              <a:ext cx="1518044" cy="86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C:\Documents and Settings\dcournoyer\Desktop\MIR_Logo_Vert.png"/>
            <p:cNvPicPr>
              <a:picLocks noChangeAspect="1" noChangeArrowheads="1"/>
            </p:cNvPicPr>
            <p:nvPr userDrawn="1"/>
          </p:nvPicPr>
          <p:blipFill>
            <a:blip r:embed="rId14"/>
            <a:srcRect/>
            <a:stretch>
              <a:fillRect/>
            </a:stretch>
          </p:blipFill>
          <p:spPr bwMode="auto">
            <a:xfrm>
              <a:off x="121926" y="5988328"/>
              <a:ext cx="1297261" cy="713114"/>
            </a:xfrm>
            <a:prstGeom prst="rect">
              <a:avLst/>
            </a:prstGeom>
            <a:noFill/>
          </p:spPr>
        </p:pic>
        <p:pic>
          <p:nvPicPr>
            <p:cNvPr id="14" name="Picture 12"/>
            <p:cNvPicPr>
              <a:picLocks noChangeAspect="1" noChangeArrowheads="1"/>
            </p:cNvPicPr>
            <p:nvPr userDrawn="1"/>
          </p:nvPicPr>
          <p:blipFill>
            <a:blip r:embed="rId16" cstate="print"/>
            <a:srcRect/>
            <a:stretch>
              <a:fillRect/>
            </a:stretch>
          </p:blipFill>
          <p:spPr bwMode="auto">
            <a:xfrm>
              <a:off x="7776963" y="5852801"/>
              <a:ext cx="1371600" cy="781050"/>
            </a:xfrm>
            <a:prstGeom prst="rect">
              <a:avLst/>
            </a:prstGeom>
            <a:noFill/>
            <a:ln w="9525">
              <a:noFill/>
              <a:miter lim="800000"/>
              <a:headEnd/>
              <a:tailEnd/>
            </a:ln>
          </p:spPr>
        </p:pic>
      </p:grpSp>
    </p:spTree>
    <p:extLst>
      <p:ext uri="{BB962C8B-B14F-4D97-AF65-F5344CB8AC3E}">
        <p14:creationId xmlns:p14="http://schemas.microsoft.com/office/powerpoint/2010/main" val="109547127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3333CC"/>
          </a:solidFill>
          <a:latin typeface="+mj-lt"/>
          <a:ea typeface="+mj-ea"/>
          <a:cs typeface="+mj-cs"/>
        </a:defRPr>
      </a:lvl1pPr>
      <a:lvl2pPr algn="ctr" rtl="0" eaLnBrk="0" fontAlgn="base" hangingPunct="0">
        <a:spcBef>
          <a:spcPct val="0"/>
        </a:spcBef>
        <a:spcAft>
          <a:spcPct val="0"/>
        </a:spcAft>
        <a:defRPr sz="4400" b="1">
          <a:solidFill>
            <a:srgbClr val="3333CC"/>
          </a:solidFill>
          <a:latin typeface="Comic Sans MS" pitchFamily="66" charset="0"/>
          <a:cs typeface="Arial" pitchFamily="34" charset="0"/>
        </a:defRPr>
      </a:lvl2pPr>
      <a:lvl3pPr algn="ctr" rtl="0" eaLnBrk="0" fontAlgn="base" hangingPunct="0">
        <a:spcBef>
          <a:spcPct val="0"/>
        </a:spcBef>
        <a:spcAft>
          <a:spcPct val="0"/>
        </a:spcAft>
        <a:defRPr sz="4400" b="1">
          <a:solidFill>
            <a:srgbClr val="3333CC"/>
          </a:solidFill>
          <a:latin typeface="Comic Sans MS" pitchFamily="66" charset="0"/>
          <a:cs typeface="Arial" pitchFamily="34" charset="0"/>
        </a:defRPr>
      </a:lvl3pPr>
      <a:lvl4pPr algn="ctr" rtl="0" eaLnBrk="0" fontAlgn="base" hangingPunct="0">
        <a:spcBef>
          <a:spcPct val="0"/>
        </a:spcBef>
        <a:spcAft>
          <a:spcPct val="0"/>
        </a:spcAft>
        <a:defRPr sz="4400" b="1">
          <a:solidFill>
            <a:srgbClr val="3333CC"/>
          </a:solidFill>
          <a:latin typeface="Comic Sans MS" pitchFamily="66" charset="0"/>
          <a:cs typeface="Arial" pitchFamily="34" charset="0"/>
        </a:defRPr>
      </a:lvl4pPr>
      <a:lvl5pPr algn="ctr" rtl="0" eaLnBrk="0" fontAlgn="base" hangingPunct="0">
        <a:spcBef>
          <a:spcPct val="0"/>
        </a:spcBef>
        <a:spcAft>
          <a:spcPct val="0"/>
        </a:spcAft>
        <a:defRPr sz="4400" b="1">
          <a:solidFill>
            <a:srgbClr val="3333CC"/>
          </a:solidFill>
          <a:latin typeface="Comic Sans MS" pitchFamily="66" charset="0"/>
          <a:cs typeface="Arial" pitchFamily="34" charset="0"/>
        </a:defRPr>
      </a:lvl5pPr>
      <a:lvl6pPr marL="457200" algn="ctr" rtl="0" fontAlgn="base">
        <a:spcBef>
          <a:spcPct val="0"/>
        </a:spcBef>
        <a:spcAft>
          <a:spcPct val="0"/>
        </a:spcAft>
        <a:defRPr sz="4400" b="1">
          <a:solidFill>
            <a:srgbClr val="3333CC"/>
          </a:solidFill>
          <a:latin typeface="Comic Sans MS" pitchFamily="66" charset="0"/>
          <a:cs typeface="Arial" pitchFamily="34" charset="0"/>
        </a:defRPr>
      </a:lvl6pPr>
      <a:lvl7pPr marL="914400" algn="ctr" rtl="0" fontAlgn="base">
        <a:spcBef>
          <a:spcPct val="0"/>
        </a:spcBef>
        <a:spcAft>
          <a:spcPct val="0"/>
        </a:spcAft>
        <a:defRPr sz="4400" b="1">
          <a:solidFill>
            <a:srgbClr val="3333CC"/>
          </a:solidFill>
          <a:latin typeface="Comic Sans MS" pitchFamily="66" charset="0"/>
          <a:cs typeface="Arial" pitchFamily="34" charset="0"/>
        </a:defRPr>
      </a:lvl7pPr>
      <a:lvl8pPr marL="1371600" algn="ctr" rtl="0" fontAlgn="base">
        <a:spcBef>
          <a:spcPct val="0"/>
        </a:spcBef>
        <a:spcAft>
          <a:spcPct val="0"/>
        </a:spcAft>
        <a:defRPr sz="4400" b="1">
          <a:solidFill>
            <a:srgbClr val="3333CC"/>
          </a:solidFill>
          <a:latin typeface="Comic Sans MS" pitchFamily="66" charset="0"/>
          <a:cs typeface="Arial" pitchFamily="34" charset="0"/>
        </a:defRPr>
      </a:lvl8pPr>
      <a:lvl9pPr marL="1828800" algn="ctr" rtl="0" fontAlgn="base">
        <a:spcBef>
          <a:spcPct val="0"/>
        </a:spcBef>
        <a:spcAft>
          <a:spcPct val="0"/>
        </a:spcAft>
        <a:defRPr sz="4400" b="1">
          <a:solidFill>
            <a:srgbClr val="3333CC"/>
          </a:solidFill>
          <a:latin typeface="Comic Sans MS" pitchFamily="66" charset="0"/>
          <a:cs typeface="Arial" pitchFamily="34" charset="0"/>
        </a:defRPr>
      </a:lvl9pPr>
    </p:titleStyle>
    <p:bodyStyle>
      <a:lvl1pPr marL="342900" indent="-342900" algn="l" rtl="0" eaLnBrk="0" fontAlgn="base" hangingPunct="0">
        <a:spcBef>
          <a:spcPct val="20000"/>
        </a:spcBef>
        <a:spcAft>
          <a:spcPct val="0"/>
        </a:spcAft>
        <a:buClr>
          <a:srgbClr val="808000"/>
        </a:buClr>
        <a:buSzPct val="12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0000"/>
        <a:buFont typeface="Marlett" pitchFamily="2" charset="2"/>
        <a:buChar char="h"/>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19075"/>
            <a:ext cx="91440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5" y="866776"/>
            <a:ext cx="8410575" cy="52593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124200" y="6357064"/>
            <a:ext cx="5334000" cy="365125"/>
          </a:xfrm>
          <a:prstGeom prst="rect">
            <a:avLst/>
          </a:prstGeom>
        </p:spPr>
        <p:txBody>
          <a:bodyPr vert="horz" lIns="91440" tIns="45720" rIns="91440" bIns="45720" rtlCol="0" anchor="ctr"/>
          <a:lstStyle>
            <a:lvl1pPr algn="r">
              <a:defRPr sz="1200">
                <a:solidFill>
                  <a:srgbClr val="106636"/>
                </a:solidFill>
                <a:latin typeface="Arial" pitchFamily="34" charset="0"/>
                <a:cs typeface="Arial" pitchFamily="34" charset="0"/>
              </a:defRPr>
            </a:lvl1pPr>
          </a:lstStyle>
          <a:p>
            <a:pPr fontAlgn="auto">
              <a:spcBef>
                <a:spcPts val="0"/>
              </a:spcBef>
              <a:spcAft>
                <a:spcPts val="0"/>
              </a:spcAft>
            </a:pPr>
            <a:endParaRPr lang="en-US"/>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a:solidFill>
                  <a:srgbClr val="106636"/>
                </a:solidFill>
                <a:latin typeface="Arial" pitchFamily="34" charset="0"/>
                <a:cs typeface="Arial" pitchFamily="34" charset="0"/>
              </a:defRPr>
            </a:lvl1pPr>
          </a:lstStyle>
          <a:p>
            <a:pPr fontAlgn="auto">
              <a:spcBef>
                <a:spcPts val="0"/>
              </a:spcBef>
              <a:spcAft>
                <a:spcPts val="0"/>
              </a:spcAft>
            </a:pPr>
            <a:fld id="{8F7F0FD8-C4D8-4FC8-ACE5-C8022F3C3BAB}" type="slidenum">
              <a:rPr lang="en-US" smtClean="0"/>
              <a:pPr fontAlgn="auto">
                <a:spcBef>
                  <a:spcPts val="0"/>
                </a:spcBef>
                <a:spcAft>
                  <a:spcPts val="0"/>
                </a:spcAft>
              </a:pPr>
              <a:t>‹#›</a:t>
            </a:fld>
            <a:endParaRPr lang="en-US"/>
          </a:p>
        </p:txBody>
      </p:sp>
      <p:pic>
        <p:nvPicPr>
          <p:cNvPr id="7" name="Picture 9" descr="horizontal-logo-green-text.jpg"/>
          <p:cNvPicPr>
            <a:picLocks noChangeAspect="1"/>
          </p:cNvPicPr>
          <p:nvPr/>
        </p:nvPicPr>
        <p:blipFill>
          <a:blip r:embed="rId10" cstate="print"/>
          <a:srcRect/>
          <a:stretch>
            <a:fillRect/>
          </a:stretch>
        </p:blipFill>
        <p:spPr bwMode="auto">
          <a:xfrm>
            <a:off x="457200" y="6354763"/>
            <a:ext cx="2438400" cy="407987"/>
          </a:xfrm>
          <a:prstGeom prst="rect">
            <a:avLst/>
          </a:prstGeom>
          <a:noFill/>
          <a:ln w="9525">
            <a:noFill/>
            <a:miter lim="800000"/>
            <a:headEnd/>
            <a:tailEnd/>
          </a:ln>
        </p:spPr>
      </p:pic>
    </p:spTree>
    <p:extLst>
      <p:ext uri="{BB962C8B-B14F-4D97-AF65-F5344CB8AC3E}">
        <p14:creationId xmlns:p14="http://schemas.microsoft.com/office/powerpoint/2010/main" val="309425022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Lst>
  <p:txStyles>
    <p:titleStyle>
      <a:lvl1pPr algn="ctr" defTabSz="914400" rtl="0" eaLnBrk="1" latinLnBrk="0" hangingPunct="1">
        <a:spcBef>
          <a:spcPct val="0"/>
        </a:spcBef>
        <a:buNone/>
        <a:defRPr sz="2400" kern="1200">
          <a:solidFill>
            <a:srgbClr val="106636"/>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1900238"/>
            <a:ext cx="7772400"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5380" name="Rectangle 4"/>
          <p:cNvSpPr>
            <a:spLocks noGrp="1" noChangeArrowheads="1"/>
          </p:cNvSpPr>
          <p:nvPr>
            <p:ph type="ftr" sz="quarter" idx="3"/>
          </p:nvPr>
        </p:nvSpPr>
        <p:spPr bwMode="auto">
          <a:xfrm>
            <a:off x="533400" y="61722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cs typeface="+mn-cs"/>
              </a:defRPr>
            </a:lvl1pPr>
          </a:lstStyle>
          <a:p>
            <a:pPr>
              <a:defRPr/>
            </a:pPr>
            <a:endParaRPr lang="en-US"/>
          </a:p>
        </p:txBody>
      </p:sp>
      <p:sp>
        <p:nvSpPr>
          <p:cNvPr id="485381" name="Rectangle 5"/>
          <p:cNvSpPr>
            <a:spLocks noGrp="1" noChangeArrowheads="1"/>
          </p:cNvSpPr>
          <p:nvPr>
            <p:ph type="sldNum" sz="quarter" idx="4"/>
          </p:nvPr>
        </p:nvSpPr>
        <p:spPr bwMode="auto">
          <a:xfrm>
            <a:off x="7467600" y="6248400"/>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cs typeface="+mn-cs"/>
              </a:defRPr>
            </a:lvl1pPr>
          </a:lstStyle>
          <a:p>
            <a:pPr>
              <a:defRPr/>
            </a:pPr>
            <a:fld id="{3DF2E372-7345-40C4-8B19-FEFFE1AA2F2F}" type="slidenum">
              <a:rPr lang="en-US">
                <a:latin typeface="Times New Roman" pitchFamily="18" charset="0"/>
              </a:rPr>
              <a:pPr>
                <a:defRPr/>
              </a:pPr>
              <a:t>‹#›</a:t>
            </a:fld>
            <a:endParaRPr lang="en-US">
              <a:latin typeface="Times New Roman" pitchFamily="18" charset="0"/>
            </a:endParaRPr>
          </a:p>
        </p:txBody>
      </p:sp>
      <p:sp>
        <p:nvSpPr>
          <p:cNvPr id="5126" name="Rectangle 10"/>
          <p:cNvSpPr>
            <a:spLocks noChangeArrowheads="1"/>
          </p:cNvSpPr>
          <p:nvPr userDrawn="1"/>
        </p:nvSpPr>
        <p:spPr bwMode="auto">
          <a:xfrm>
            <a:off x="1136650" y="6057900"/>
            <a:ext cx="6908800" cy="66675"/>
          </a:xfrm>
          <a:prstGeom prst="rect">
            <a:avLst/>
          </a:prstGeom>
          <a:gradFill rotWithShape="0">
            <a:gsLst>
              <a:gs pos="0">
                <a:srgbClr val="373737"/>
              </a:gs>
              <a:gs pos="50000">
                <a:srgbClr val="777777"/>
              </a:gs>
              <a:gs pos="100000">
                <a:srgbClr val="373737"/>
              </a:gs>
            </a:gsLst>
            <a:lin ang="5400000" scaled="1"/>
          </a:gradFill>
          <a:ln w="19050">
            <a:solidFill>
              <a:srgbClr val="B2B2B2"/>
            </a:solidFill>
            <a:miter lim="800000"/>
            <a:headEnd/>
            <a:tailEnd/>
          </a:ln>
          <a:effectLst>
            <a:outerShdw dist="35921" dir="2700000" algn="ctr" rotWithShape="0">
              <a:srgbClr val="CC6600"/>
            </a:outerShdw>
          </a:effectLst>
        </p:spPr>
        <p:txBody>
          <a:bodyPr wrap="none" anchor="ctr"/>
          <a:lstStyle/>
          <a:p>
            <a:pPr eaLnBrk="0" hangingPunct="0"/>
            <a:endParaRPr lang="en-US" sz="2800" smtClean="0">
              <a:solidFill>
                <a:srgbClr val="000000"/>
              </a:solidFill>
              <a:latin typeface="Times New Roman" pitchFamily="18" charset="0"/>
            </a:endParaRPr>
          </a:p>
        </p:txBody>
      </p:sp>
      <p:pic>
        <p:nvPicPr>
          <p:cNvPr id="5127" name="Picture 11" descr="UW_tiny_logo"/>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926388" y="5757863"/>
            <a:ext cx="82708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2" descr="C:\Documents and Settings\dcournoyer\Desktop\MIR_Logo_Vert.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22238" y="5988050"/>
            <a:ext cx="129698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832225" y="5811838"/>
            <a:ext cx="1517650"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760830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3333CC"/>
          </a:solidFill>
          <a:latin typeface="+mj-lt"/>
          <a:ea typeface="+mj-ea"/>
          <a:cs typeface="+mj-cs"/>
        </a:defRPr>
      </a:lvl1pPr>
      <a:lvl2pPr algn="ctr" rtl="0" eaLnBrk="0" fontAlgn="base" hangingPunct="0">
        <a:spcBef>
          <a:spcPct val="0"/>
        </a:spcBef>
        <a:spcAft>
          <a:spcPct val="0"/>
        </a:spcAft>
        <a:defRPr sz="4400" b="1">
          <a:solidFill>
            <a:srgbClr val="3333CC"/>
          </a:solidFill>
          <a:latin typeface="Comic Sans MS" pitchFamily="66" charset="0"/>
          <a:cs typeface="Arial" pitchFamily="34" charset="0"/>
        </a:defRPr>
      </a:lvl2pPr>
      <a:lvl3pPr algn="ctr" rtl="0" eaLnBrk="0" fontAlgn="base" hangingPunct="0">
        <a:spcBef>
          <a:spcPct val="0"/>
        </a:spcBef>
        <a:spcAft>
          <a:spcPct val="0"/>
        </a:spcAft>
        <a:defRPr sz="4400" b="1">
          <a:solidFill>
            <a:srgbClr val="3333CC"/>
          </a:solidFill>
          <a:latin typeface="Comic Sans MS" pitchFamily="66" charset="0"/>
          <a:cs typeface="Arial" pitchFamily="34" charset="0"/>
        </a:defRPr>
      </a:lvl3pPr>
      <a:lvl4pPr algn="ctr" rtl="0" eaLnBrk="0" fontAlgn="base" hangingPunct="0">
        <a:spcBef>
          <a:spcPct val="0"/>
        </a:spcBef>
        <a:spcAft>
          <a:spcPct val="0"/>
        </a:spcAft>
        <a:defRPr sz="4400" b="1">
          <a:solidFill>
            <a:srgbClr val="3333CC"/>
          </a:solidFill>
          <a:latin typeface="Comic Sans MS" pitchFamily="66" charset="0"/>
          <a:cs typeface="Arial" pitchFamily="34" charset="0"/>
        </a:defRPr>
      </a:lvl4pPr>
      <a:lvl5pPr algn="ctr" rtl="0" eaLnBrk="0" fontAlgn="base" hangingPunct="0">
        <a:spcBef>
          <a:spcPct val="0"/>
        </a:spcBef>
        <a:spcAft>
          <a:spcPct val="0"/>
        </a:spcAft>
        <a:defRPr sz="4400" b="1">
          <a:solidFill>
            <a:srgbClr val="3333CC"/>
          </a:solidFill>
          <a:latin typeface="Comic Sans MS" pitchFamily="66" charset="0"/>
          <a:cs typeface="Arial" pitchFamily="34" charset="0"/>
        </a:defRPr>
      </a:lvl5pPr>
      <a:lvl6pPr marL="457200" algn="ctr" rtl="0" fontAlgn="base">
        <a:spcBef>
          <a:spcPct val="0"/>
        </a:spcBef>
        <a:spcAft>
          <a:spcPct val="0"/>
        </a:spcAft>
        <a:defRPr sz="4400" b="1">
          <a:solidFill>
            <a:srgbClr val="3333CC"/>
          </a:solidFill>
          <a:latin typeface="Comic Sans MS" pitchFamily="66" charset="0"/>
          <a:cs typeface="Arial" pitchFamily="34" charset="0"/>
        </a:defRPr>
      </a:lvl6pPr>
      <a:lvl7pPr marL="914400" algn="ctr" rtl="0" fontAlgn="base">
        <a:spcBef>
          <a:spcPct val="0"/>
        </a:spcBef>
        <a:spcAft>
          <a:spcPct val="0"/>
        </a:spcAft>
        <a:defRPr sz="4400" b="1">
          <a:solidFill>
            <a:srgbClr val="3333CC"/>
          </a:solidFill>
          <a:latin typeface="Comic Sans MS" pitchFamily="66" charset="0"/>
          <a:cs typeface="Arial" pitchFamily="34" charset="0"/>
        </a:defRPr>
      </a:lvl7pPr>
      <a:lvl8pPr marL="1371600" algn="ctr" rtl="0" fontAlgn="base">
        <a:spcBef>
          <a:spcPct val="0"/>
        </a:spcBef>
        <a:spcAft>
          <a:spcPct val="0"/>
        </a:spcAft>
        <a:defRPr sz="4400" b="1">
          <a:solidFill>
            <a:srgbClr val="3333CC"/>
          </a:solidFill>
          <a:latin typeface="Comic Sans MS" pitchFamily="66" charset="0"/>
          <a:cs typeface="Arial" pitchFamily="34" charset="0"/>
        </a:defRPr>
      </a:lvl8pPr>
      <a:lvl9pPr marL="1828800" algn="ctr" rtl="0" fontAlgn="base">
        <a:spcBef>
          <a:spcPct val="0"/>
        </a:spcBef>
        <a:spcAft>
          <a:spcPct val="0"/>
        </a:spcAft>
        <a:defRPr sz="4400" b="1">
          <a:solidFill>
            <a:srgbClr val="3333CC"/>
          </a:solidFill>
          <a:latin typeface="Comic Sans MS" pitchFamily="66" charset="0"/>
          <a:cs typeface="Arial" pitchFamily="34" charset="0"/>
        </a:defRPr>
      </a:lvl9pPr>
    </p:titleStyle>
    <p:bodyStyle>
      <a:lvl1pPr marL="342900" indent="-342900" algn="l" rtl="0" eaLnBrk="0" fontAlgn="base" hangingPunct="0">
        <a:spcBef>
          <a:spcPct val="20000"/>
        </a:spcBef>
        <a:spcAft>
          <a:spcPct val="0"/>
        </a:spcAft>
        <a:buClr>
          <a:srgbClr val="808000"/>
        </a:buClr>
        <a:buSzPct val="12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0000"/>
        <a:buFont typeface="Marlett" pitchFamily="2" charset="2"/>
        <a:buChar char="h"/>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Calibri"/>
                <a:cs typeface="+mn-cs"/>
              </a:defRPr>
            </a:lvl1pPr>
          </a:lstStyle>
          <a:p>
            <a:pPr>
              <a:defRPr/>
            </a:pPr>
            <a:fld id="{D7DDC3C0-589C-4157-9175-9B3285BF02AF}" type="datetimeFigureOut">
              <a:rPr lang="en-US"/>
              <a:pPr>
                <a:defRPr/>
              </a:pPr>
              <a:t>9/8/2013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Calibri"/>
                <a:cs typeface="+mn-cs"/>
              </a:defRPr>
            </a:lvl1pPr>
          </a:lstStyle>
          <a:p>
            <a:pPr>
              <a:defRPr/>
            </a:pPr>
            <a:fld id="{C801DCC0-0ACE-4D3C-B50D-B9159F08375F}" type="slidenum">
              <a:rPr lang="en-US"/>
              <a:pPr>
                <a:defRPr/>
              </a:pPr>
              <a:t>‹#›</a:t>
            </a:fld>
            <a:endParaRPr lang="en-US"/>
          </a:p>
        </p:txBody>
      </p:sp>
    </p:spTree>
    <p:extLst>
      <p:ext uri="{BB962C8B-B14F-4D97-AF65-F5344CB8AC3E}">
        <p14:creationId xmlns:p14="http://schemas.microsoft.com/office/powerpoint/2010/main" val="34386576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5.xml"/><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5.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display.grid.iu.ed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1"/>
            <a:ext cx="7772400" cy="2609850"/>
          </a:xfrm>
        </p:spPr>
        <p:txBody>
          <a:bodyPr>
            <a:noAutofit/>
          </a:bodyPr>
          <a:lstStyle/>
          <a:p>
            <a:r>
              <a:rPr lang="en-US" b="1" dirty="0"/>
              <a:t>From Principles to Capabilities - the Birth and Evolution of </a:t>
            </a:r>
            <a:r>
              <a:rPr lang="en-US" b="1" dirty="0" smtClean="0"/>
              <a:t/>
            </a:r>
            <a:br>
              <a:rPr lang="en-US" b="1" dirty="0" smtClean="0"/>
            </a:br>
            <a:r>
              <a:rPr lang="en-US" b="1" dirty="0" smtClean="0"/>
              <a:t>High </a:t>
            </a:r>
            <a:r>
              <a:rPr lang="en-US" b="1" dirty="0"/>
              <a:t>Throughput Computing</a:t>
            </a:r>
          </a:p>
        </p:txBody>
      </p:sp>
      <p:sp>
        <p:nvSpPr>
          <p:cNvPr id="3" name="Subtitle 2"/>
          <p:cNvSpPr>
            <a:spLocks noGrp="1"/>
          </p:cNvSpPr>
          <p:nvPr>
            <p:ph type="subTitle" idx="1"/>
          </p:nvPr>
        </p:nvSpPr>
        <p:spPr/>
        <p:txBody>
          <a:bodyPr/>
          <a:lstStyle/>
          <a:p>
            <a:r>
              <a:rPr lang="en-US" dirty="0" smtClean="0"/>
              <a:t>Miron Livny</a:t>
            </a:r>
          </a:p>
          <a:p>
            <a:r>
              <a:rPr lang="en-US" dirty="0" smtClean="0"/>
              <a:t>Wisconsin Institutes for Discovery</a:t>
            </a:r>
          </a:p>
          <a:p>
            <a:r>
              <a:rPr lang="en-US" dirty="0" smtClean="0"/>
              <a:t>Madison-Wisconsin</a:t>
            </a:r>
          </a:p>
          <a:p>
            <a:endParaRPr lang="en-US" dirty="0"/>
          </a:p>
        </p:txBody>
      </p:sp>
    </p:spTree>
    <p:extLst>
      <p:ext uri="{BB962C8B-B14F-4D97-AF65-F5344CB8AC3E}">
        <p14:creationId xmlns:p14="http://schemas.microsoft.com/office/powerpoint/2010/main" val="1617546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Tussle between High Performance Computing and High Throughput Computing</a:t>
            </a:r>
          </a:p>
          <a:p>
            <a:pPr lvl="1"/>
            <a:r>
              <a:rPr lang="en-US" dirty="0" smtClean="0"/>
              <a:t>Capability </a:t>
            </a:r>
            <a:r>
              <a:rPr lang="en-US" dirty="0" err="1" smtClean="0"/>
              <a:t>vs</a:t>
            </a:r>
            <a:r>
              <a:rPr lang="en-US" dirty="0" smtClean="0"/>
              <a:t> Capacity</a:t>
            </a:r>
          </a:p>
          <a:p>
            <a:r>
              <a:rPr lang="en-US" dirty="0" smtClean="0"/>
              <a:t>Tussle between Grid / Cloud / Distributed computing</a:t>
            </a:r>
          </a:p>
          <a:p>
            <a:pPr lvl="1"/>
            <a:r>
              <a:rPr lang="en-US" dirty="0" smtClean="0"/>
              <a:t>What are the differences between grid and cloud </a:t>
            </a:r>
          </a:p>
          <a:p>
            <a:r>
              <a:rPr lang="en-US" dirty="0" smtClean="0"/>
              <a:t>Tussle between hardware ownership and software services</a:t>
            </a:r>
          </a:p>
          <a:p>
            <a:pPr lvl="1"/>
            <a:r>
              <a:rPr lang="en-US" dirty="0" smtClean="0"/>
              <a:t>Who owns and manages the hardware </a:t>
            </a:r>
            <a:r>
              <a:rPr lang="en-US" dirty="0" err="1" smtClean="0"/>
              <a:t>vs</a:t>
            </a:r>
            <a:r>
              <a:rPr lang="en-US" dirty="0" smtClean="0"/>
              <a:t> the deployed services</a:t>
            </a:r>
          </a:p>
          <a:p>
            <a:r>
              <a:rPr lang="en-US" dirty="0" smtClean="0"/>
              <a:t>Tussle between basic research and sustained deployment activities</a:t>
            </a:r>
          </a:p>
          <a:p>
            <a:pPr lvl="1"/>
            <a:r>
              <a:rPr lang="en-US" dirty="0" smtClean="0"/>
              <a:t>How to balance research with sustainability</a:t>
            </a:r>
          </a:p>
        </p:txBody>
      </p:sp>
      <p:sp>
        <p:nvSpPr>
          <p:cNvPr id="3" name="Title 2"/>
          <p:cNvSpPr>
            <a:spLocks noGrp="1"/>
          </p:cNvSpPr>
          <p:nvPr>
            <p:ph type="title"/>
          </p:nvPr>
        </p:nvSpPr>
        <p:spPr/>
        <p:txBody>
          <a:bodyPr/>
          <a:lstStyle/>
          <a:p>
            <a:r>
              <a:rPr lang="en-US" dirty="0" smtClean="0"/>
              <a:t>Traditional Scientific Computing Issues</a:t>
            </a:r>
            <a:endParaRPr lang="en-US" dirty="0"/>
          </a:p>
        </p:txBody>
      </p:sp>
    </p:spTree>
    <p:extLst>
      <p:ext uri="{BB962C8B-B14F-4D97-AF65-F5344CB8AC3E}">
        <p14:creationId xmlns:p14="http://schemas.microsoft.com/office/powerpoint/2010/main" val="3323203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In 1978 I fell in love with the problem of load balancing in distributed systems</a:t>
            </a:r>
            <a:endParaRPr lang="en-US" sz="4000" b="1" dirty="0"/>
          </a:p>
        </p:txBody>
      </p:sp>
    </p:spTree>
    <p:extLst>
      <p:ext uri="{BB962C8B-B14F-4D97-AF65-F5344CB8AC3E}">
        <p14:creationId xmlns:p14="http://schemas.microsoft.com/office/powerpoint/2010/main" val="4104700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2800" smtClean="0"/>
              <a:t>Claims for “benefits” provided by Distributed Processing Systems</a:t>
            </a:r>
            <a:r>
              <a:rPr lang="en-US" sz="2400" smtClean="0"/>
              <a:t> </a:t>
            </a:r>
          </a:p>
        </p:txBody>
      </p:sp>
      <p:sp>
        <p:nvSpPr>
          <p:cNvPr id="37891" name="Rectangle 3"/>
          <p:cNvSpPr>
            <a:spLocks noGrp="1" noChangeArrowheads="1"/>
          </p:cNvSpPr>
          <p:nvPr>
            <p:ph idx="1"/>
          </p:nvPr>
        </p:nvSpPr>
        <p:spPr>
          <a:xfrm>
            <a:off x="628935" y="2746400"/>
            <a:ext cx="7772400" cy="2794591"/>
          </a:xfrm>
        </p:spPr>
        <p:txBody>
          <a:bodyPr/>
          <a:lstStyle/>
          <a:p>
            <a:pPr lvl="1" eaLnBrk="1" hangingPunct="1"/>
            <a:r>
              <a:rPr lang="en-US" sz="2400" dirty="0" smtClean="0"/>
              <a:t>High Availability and Reliability</a:t>
            </a:r>
          </a:p>
          <a:p>
            <a:pPr lvl="1" eaLnBrk="1" hangingPunct="1"/>
            <a:r>
              <a:rPr lang="en-US" sz="2400" dirty="0" smtClean="0"/>
              <a:t>High System Performance</a:t>
            </a:r>
          </a:p>
          <a:p>
            <a:pPr lvl="1" eaLnBrk="1" hangingPunct="1"/>
            <a:r>
              <a:rPr lang="en-US" sz="2400" dirty="0" smtClean="0"/>
              <a:t>Ease of Modular and Incremental Growth</a:t>
            </a:r>
          </a:p>
          <a:p>
            <a:pPr lvl="1" eaLnBrk="1" hangingPunct="1"/>
            <a:r>
              <a:rPr lang="en-US" sz="2400" dirty="0" smtClean="0"/>
              <a:t>Automatic Load and Resource Sharing</a:t>
            </a:r>
          </a:p>
          <a:p>
            <a:pPr lvl="1" eaLnBrk="1" hangingPunct="1"/>
            <a:r>
              <a:rPr lang="en-US" sz="2400" dirty="0" smtClean="0"/>
              <a:t>Good Response to Temporary Overloads</a:t>
            </a:r>
          </a:p>
          <a:p>
            <a:pPr lvl="1" eaLnBrk="1" hangingPunct="1"/>
            <a:r>
              <a:rPr lang="en-US" sz="2400" dirty="0" smtClean="0"/>
              <a:t>Easy Expansion in Capacity and/or Function</a:t>
            </a:r>
          </a:p>
          <a:p>
            <a:pPr eaLnBrk="1" hangingPunct="1"/>
            <a:endParaRPr lang="en-US" sz="2800" dirty="0" smtClean="0"/>
          </a:p>
        </p:txBody>
      </p:sp>
      <p:sp>
        <p:nvSpPr>
          <p:cNvPr id="37892" name="Text Box 4"/>
          <p:cNvSpPr txBox="1">
            <a:spLocks noChangeArrowheads="1"/>
          </p:cNvSpPr>
          <p:nvPr/>
        </p:nvSpPr>
        <p:spPr bwMode="auto">
          <a:xfrm>
            <a:off x="857535" y="1635457"/>
            <a:ext cx="7543800" cy="701675"/>
          </a:xfrm>
          <a:prstGeom prst="rect">
            <a:avLst/>
          </a:prstGeom>
          <a:noFill/>
          <a:ln w="9525">
            <a:noFill/>
            <a:miter lim="800000"/>
            <a:headEnd/>
            <a:tailEnd/>
          </a:ln>
        </p:spPr>
        <p:txBody>
          <a:bodyPr>
            <a:spAutoFit/>
          </a:bodyPr>
          <a:lstStyle/>
          <a:p>
            <a:r>
              <a:rPr lang="en-US" sz="2000" b="1" dirty="0" smtClean="0">
                <a:solidFill>
                  <a:srgbClr val="000000"/>
                </a:solidFill>
                <a:latin typeface="Comic Sans MS" pitchFamily="66" charset="0"/>
              </a:rPr>
              <a:t>P.H. </a:t>
            </a:r>
            <a:r>
              <a:rPr lang="en-US" sz="2000" b="1" dirty="0" err="1" smtClean="0">
                <a:solidFill>
                  <a:srgbClr val="000000"/>
                </a:solidFill>
                <a:latin typeface="Comic Sans MS" pitchFamily="66" charset="0"/>
              </a:rPr>
              <a:t>Enslow</a:t>
            </a:r>
            <a:r>
              <a:rPr lang="en-US" sz="2000" b="1" dirty="0" smtClean="0">
                <a:solidFill>
                  <a:srgbClr val="000000"/>
                </a:solidFill>
                <a:latin typeface="Comic Sans MS" pitchFamily="66" charset="0"/>
              </a:rPr>
              <a:t>, </a:t>
            </a:r>
            <a:r>
              <a:rPr lang="en-US" sz="2000" b="1" i="1" dirty="0" smtClean="0">
                <a:solidFill>
                  <a:srgbClr val="000000"/>
                </a:solidFill>
                <a:latin typeface="Comic Sans MS" pitchFamily="66" charset="0"/>
              </a:rPr>
              <a:t>“What is a Distributed Data Processing System?”</a:t>
            </a:r>
            <a:r>
              <a:rPr lang="en-US" sz="2000" b="1" dirty="0" smtClean="0">
                <a:solidFill>
                  <a:srgbClr val="000000"/>
                </a:solidFill>
                <a:latin typeface="Comic Sans MS" pitchFamily="66" charset="0"/>
              </a:rPr>
              <a:t> Computer, January 1978</a:t>
            </a:r>
          </a:p>
        </p:txBody>
      </p:sp>
    </p:spTree>
    <p:extLst>
      <p:ext uri="{BB962C8B-B14F-4D97-AF65-F5344CB8AC3E}">
        <p14:creationId xmlns:p14="http://schemas.microsoft.com/office/powerpoint/2010/main" val="1412067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pPr eaLnBrk="1" hangingPunct="1"/>
            <a:r>
              <a:rPr lang="en-US" sz="3200" dirty="0" smtClean="0"/>
              <a:t>Definitional Criteria for a Distributed Processing System</a:t>
            </a:r>
            <a:endParaRPr lang="en-US" sz="2800" dirty="0" smtClean="0"/>
          </a:p>
        </p:txBody>
      </p:sp>
      <p:sp>
        <p:nvSpPr>
          <p:cNvPr id="38915" name="Rectangle 3"/>
          <p:cNvSpPr>
            <a:spLocks noGrp="1" noChangeArrowheads="1"/>
          </p:cNvSpPr>
          <p:nvPr>
            <p:ph idx="1"/>
          </p:nvPr>
        </p:nvSpPr>
        <p:spPr>
          <a:xfrm>
            <a:off x="762000" y="2882877"/>
            <a:ext cx="7772400" cy="2835535"/>
          </a:xfrm>
        </p:spPr>
        <p:txBody>
          <a:bodyPr>
            <a:normAutofit lnSpcReduction="10000"/>
          </a:bodyPr>
          <a:lstStyle/>
          <a:p>
            <a:pPr lvl="1" eaLnBrk="1" hangingPunct="1"/>
            <a:r>
              <a:rPr lang="en-US" sz="3200" dirty="0" smtClean="0"/>
              <a:t>Multiplicity of resources</a:t>
            </a:r>
          </a:p>
          <a:p>
            <a:pPr lvl="1" eaLnBrk="1" hangingPunct="1"/>
            <a:r>
              <a:rPr lang="en-US" sz="3200" dirty="0" smtClean="0"/>
              <a:t>Component interconnection</a:t>
            </a:r>
          </a:p>
          <a:p>
            <a:pPr lvl="1" eaLnBrk="1" hangingPunct="1"/>
            <a:r>
              <a:rPr lang="en-US" sz="3200" b="1" dirty="0" smtClean="0"/>
              <a:t>Unity of control </a:t>
            </a:r>
            <a:endParaRPr lang="en-US" b="1" dirty="0" smtClean="0"/>
          </a:p>
          <a:p>
            <a:pPr lvl="1" eaLnBrk="1" hangingPunct="1"/>
            <a:r>
              <a:rPr lang="en-US" sz="3200" dirty="0" smtClean="0"/>
              <a:t>System transparency</a:t>
            </a:r>
          </a:p>
          <a:p>
            <a:pPr lvl="1" eaLnBrk="1" hangingPunct="1"/>
            <a:r>
              <a:rPr lang="en-US" sz="3200" b="1" dirty="0" smtClean="0"/>
              <a:t>Component autonomy</a:t>
            </a:r>
          </a:p>
        </p:txBody>
      </p:sp>
      <p:sp>
        <p:nvSpPr>
          <p:cNvPr id="38916" name="Text Box 4"/>
          <p:cNvSpPr txBox="1">
            <a:spLocks noChangeArrowheads="1"/>
          </p:cNvSpPr>
          <p:nvPr/>
        </p:nvSpPr>
        <p:spPr bwMode="auto">
          <a:xfrm>
            <a:off x="762000" y="1676400"/>
            <a:ext cx="7543800" cy="1006475"/>
          </a:xfrm>
          <a:prstGeom prst="rect">
            <a:avLst/>
          </a:prstGeom>
          <a:noFill/>
          <a:ln w="9525">
            <a:noFill/>
            <a:miter lim="800000"/>
            <a:headEnd/>
            <a:tailEnd/>
          </a:ln>
        </p:spPr>
        <p:txBody>
          <a:bodyPr>
            <a:spAutoFit/>
          </a:bodyPr>
          <a:lstStyle/>
          <a:p>
            <a:r>
              <a:rPr lang="en-US" sz="2000" b="1" smtClean="0">
                <a:solidFill>
                  <a:srgbClr val="000000"/>
                </a:solidFill>
                <a:latin typeface="Comic Sans MS" pitchFamily="66" charset="0"/>
              </a:rPr>
              <a:t>P.H. Enslow and T. G. Saponas </a:t>
            </a:r>
            <a:r>
              <a:rPr lang="en-US" sz="2000" b="1" i="1" smtClean="0">
                <a:solidFill>
                  <a:srgbClr val="000000"/>
                </a:solidFill>
                <a:latin typeface="Comic Sans MS" pitchFamily="66" charset="0"/>
              </a:rPr>
              <a:t>“”Distributed and Decentralized Control in Fully Distributed Processing Systems”</a:t>
            </a:r>
            <a:r>
              <a:rPr lang="en-US" sz="2000" b="1" smtClean="0">
                <a:solidFill>
                  <a:srgbClr val="000000"/>
                </a:solidFill>
                <a:latin typeface="Comic Sans MS" pitchFamily="66" charset="0"/>
              </a:rPr>
              <a:t> Technical Report, 1981</a:t>
            </a:r>
          </a:p>
        </p:txBody>
      </p:sp>
    </p:spTree>
    <p:extLst>
      <p:ext uri="{BB962C8B-B14F-4D97-AF65-F5344CB8AC3E}">
        <p14:creationId xmlns:p14="http://schemas.microsoft.com/office/powerpoint/2010/main" val="2602886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ChangeArrowheads="1"/>
          </p:cNvSpPr>
          <p:nvPr>
            <p:ph type="title"/>
          </p:nvPr>
        </p:nvSpPr>
        <p:spPr/>
        <p:txBody>
          <a:bodyPr/>
          <a:lstStyle/>
          <a:p>
            <a:r>
              <a:rPr lang="en-US"/>
              <a:t>Unity of Control</a:t>
            </a:r>
          </a:p>
        </p:txBody>
      </p:sp>
      <p:sp>
        <p:nvSpPr>
          <p:cNvPr id="2381827" name="Rectangle 3"/>
          <p:cNvSpPr>
            <a:spLocks noGrp="1" noChangeArrowheads="1"/>
          </p:cNvSpPr>
          <p:nvPr>
            <p:ph type="body" idx="1"/>
          </p:nvPr>
        </p:nvSpPr>
        <p:spPr/>
        <p:txBody>
          <a:bodyPr>
            <a:normAutofit/>
          </a:bodyPr>
          <a:lstStyle/>
          <a:p>
            <a:pPr indent="0">
              <a:buFontTx/>
              <a:buNone/>
            </a:pPr>
            <a:r>
              <a:rPr lang="en-US" sz="4000" dirty="0"/>
              <a:t>All the component of the system should be </a:t>
            </a:r>
            <a:r>
              <a:rPr lang="en-US" sz="4000" b="1" dirty="0">
                <a:solidFill>
                  <a:schemeClr val="accent2"/>
                </a:solidFill>
              </a:rPr>
              <a:t>unified</a:t>
            </a:r>
            <a:r>
              <a:rPr lang="en-US" sz="4000" dirty="0"/>
              <a:t> in their desire to achieve a </a:t>
            </a:r>
            <a:r>
              <a:rPr lang="en-US" sz="4000" b="1" dirty="0">
                <a:solidFill>
                  <a:schemeClr val="accent2"/>
                </a:solidFill>
              </a:rPr>
              <a:t>common goal</a:t>
            </a:r>
            <a:r>
              <a:rPr lang="en-US" sz="4000" dirty="0"/>
              <a:t>. This goal will determine the rules according to which each of these elements will be controlled.</a:t>
            </a:r>
          </a:p>
        </p:txBody>
      </p:sp>
    </p:spTree>
    <p:extLst>
      <p:ext uri="{BB962C8B-B14F-4D97-AF65-F5344CB8AC3E}">
        <p14:creationId xmlns:p14="http://schemas.microsoft.com/office/powerpoint/2010/main" val="485680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2850" name="Rectangle 2"/>
          <p:cNvSpPr>
            <a:spLocks noGrp="1" noChangeArrowheads="1"/>
          </p:cNvSpPr>
          <p:nvPr>
            <p:ph type="title"/>
          </p:nvPr>
        </p:nvSpPr>
        <p:spPr/>
        <p:txBody>
          <a:bodyPr/>
          <a:lstStyle/>
          <a:p>
            <a:r>
              <a:rPr lang="en-US" dirty="0"/>
              <a:t>Component autonomy</a:t>
            </a:r>
          </a:p>
        </p:txBody>
      </p:sp>
      <p:sp>
        <p:nvSpPr>
          <p:cNvPr id="2382851" name="Rectangle 3"/>
          <p:cNvSpPr>
            <a:spLocks noGrp="1" noChangeArrowheads="1"/>
          </p:cNvSpPr>
          <p:nvPr>
            <p:ph type="body" idx="1"/>
          </p:nvPr>
        </p:nvSpPr>
        <p:spPr/>
        <p:txBody>
          <a:bodyPr>
            <a:normAutofit/>
          </a:bodyPr>
          <a:lstStyle/>
          <a:p>
            <a:pPr indent="0">
              <a:lnSpc>
                <a:spcPct val="90000"/>
              </a:lnSpc>
              <a:buFontTx/>
              <a:buNone/>
            </a:pPr>
            <a:r>
              <a:rPr lang="en-US" dirty="0"/>
              <a:t>The components of the system, both the logical and physical, should be </a:t>
            </a:r>
            <a:r>
              <a:rPr lang="en-US" b="1" dirty="0">
                <a:solidFill>
                  <a:schemeClr val="accent2"/>
                </a:solidFill>
              </a:rPr>
              <a:t>autonomous</a:t>
            </a:r>
            <a:r>
              <a:rPr lang="en-US" dirty="0"/>
              <a:t> and are thus afforded the ability to refuse a request of service made by another element. However, in order to achieve the system’s goals they have to interact in a </a:t>
            </a:r>
            <a:r>
              <a:rPr lang="en-US" b="1" dirty="0">
                <a:solidFill>
                  <a:schemeClr val="accent2"/>
                </a:solidFill>
              </a:rPr>
              <a:t>cooperative</a:t>
            </a:r>
            <a:r>
              <a:rPr lang="en-US" dirty="0"/>
              <a:t> manner and thus adhere to a common set of policies. These policies should be carried out by the control schemes of each element. </a:t>
            </a:r>
          </a:p>
        </p:txBody>
      </p:sp>
    </p:spTree>
    <p:extLst>
      <p:ext uri="{BB962C8B-B14F-4D97-AF65-F5344CB8AC3E}">
        <p14:creationId xmlns:p14="http://schemas.microsoft.com/office/powerpoint/2010/main" val="2685622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smtClean="0"/>
              <a:t>It is always a </a:t>
            </a:r>
            <a:r>
              <a:rPr lang="en-US" sz="8000" b="1" dirty="0" smtClean="0"/>
              <a:t>tradeoff that forces us to strike a balance</a:t>
            </a:r>
            <a:endParaRPr lang="en-US" b="1" dirty="0"/>
          </a:p>
        </p:txBody>
      </p:sp>
    </p:spTree>
    <p:extLst>
      <p:ext uri="{BB962C8B-B14F-4D97-AF65-F5344CB8AC3E}">
        <p14:creationId xmlns:p14="http://schemas.microsoft.com/office/powerpoint/2010/main" val="3796344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609600"/>
            <a:ext cx="7772400" cy="4819650"/>
          </a:xfrm>
        </p:spPr>
        <p:txBody>
          <a:bodyPr/>
          <a:lstStyle/>
          <a:p>
            <a:pPr eaLnBrk="1" hangingPunct="1"/>
            <a:r>
              <a:rPr lang="en-US" sz="5400" dirty="0" smtClean="0"/>
              <a:t>In 1983 I wrote </a:t>
            </a:r>
            <a:br>
              <a:rPr lang="en-US" sz="5400" dirty="0" smtClean="0"/>
            </a:br>
            <a:r>
              <a:rPr lang="en-US" sz="5400" dirty="0" smtClean="0"/>
              <a:t>a Ph.D. thesis –</a:t>
            </a:r>
            <a:br>
              <a:rPr lang="en-US" sz="5400" dirty="0" smtClean="0"/>
            </a:br>
            <a:r>
              <a:rPr lang="en-US" dirty="0" smtClean="0"/>
              <a:t> </a:t>
            </a:r>
            <a:br>
              <a:rPr lang="en-US" dirty="0" smtClean="0"/>
            </a:br>
            <a:r>
              <a:rPr lang="en-US" sz="4000" dirty="0" smtClean="0">
                <a:solidFill>
                  <a:schemeClr val="accent2"/>
                </a:solidFill>
              </a:rPr>
              <a:t>“</a:t>
            </a:r>
            <a:r>
              <a:rPr lang="en-US" sz="4000" i="1" dirty="0" smtClean="0">
                <a:solidFill>
                  <a:schemeClr val="accent2"/>
                </a:solidFill>
              </a:rPr>
              <a:t>Study of Load Balancing Algorithms for Decentralized Distributed Processing Systems”</a:t>
            </a:r>
          </a:p>
        </p:txBody>
      </p:sp>
      <p:sp>
        <p:nvSpPr>
          <p:cNvPr id="27651" name="Rectangle 4"/>
          <p:cNvSpPr>
            <a:spLocks noChangeArrowheads="1"/>
          </p:cNvSpPr>
          <p:nvPr/>
        </p:nvSpPr>
        <p:spPr bwMode="auto">
          <a:xfrm>
            <a:off x="466725" y="5480050"/>
            <a:ext cx="6342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000" b="1"/>
              <a:t>http://www.cs.wisc.edu/condor/doc/livny-dissertation.pdf</a:t>
            </a:r>
          </a:p>
        </p:txBody>
      </p:sp>
    </p:spTree>
    <p:extLst>
      <p:ext uri="{BB962C8B-B14F-4D97-AF65-F5344CB8AC3E}">
        <p14:creationId xmlns:p14="http://schemas.microsoft.com/office/powerpoint/2010/main" val="1374200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b="1" dirty="0" smtClean="0"/>
              <a:t>BASICS OF </a:t>
            </a:r>
            <a:r>
              <a:rPr lang="en-US" b="1" u="sng" dirty="0" smtClean="0"/>
              <a:t>TWO</a:t>
            </a:r>
            <a:r>
              <a:rPr lang="en-US" b="1" dirty="0" smtClean="0"/>
              <a:t> M/M/1 SYSTEMS</a:t>
            </a:r>
          </a:p>
        </p:txBody>
      </p:sp>
      <p:grpSp>
        <p:nvGrpSpPr>
          <p:cNvPr id="29699" name="Group 3"/>
          <p:cNvGrpSpPr>
            <a:grpSpLocks/>
          </p:cNvGrpSpPr>
          <p:nvPr/>
        </p:nvGrpSpPr>
        <p:grpSpPr bwMode="auto">
          <a:xfrm>
            <a:off x="990600" y="2133600"/>
            <a:ext cx="1828800" cy="3048000"/>
            <a:chOff x="888" y="1344"/>
            <a:chExt cx="1152" cy="1920"/>
          </a:xfrm>
        </p:grpSpPr>
        <p:grpSp>
          <p:nvGrpSpPr>
            <p:cNvPr id="29702" name="Group 4"/>
            <p:cNvGrpSpPr>
              <a:grpSpLocks/>
            </p:cNvGrpSpPr>
            <p:nvPr/>
          </p:nvGrpSpPr>
          <p:grpSpPr bwMode="auto">
            <a:xfrm>
              <a:off x="888" y="1344"/>
              <a:ext cx="528" cy="1920"/>
              <a:chOff x="1152" y="1152"/>
              <a:chExt cx="528" cy="1920"/>
            </a:xfrm>
          </p:grpSpPr>
          <p:sp>
            <p:nvSpPr>
              <p:cNvPr id="29711" name="Rectangle 5"/>
              <p:cNvSpPr>
                <a:spLocks noChangeArrowheads="1"/>
              </p:cNvSpPr>
              <p:nvPr/>
            </p:nvSpPr>
            <p:spPr bwMode="auto">
              <a:xfrm>
                <a:off x="1152" y="2436"/>
                <a:ext cx="528" cy="96"/>
              </a:xfrm>
              <a:prstGeom prst="rect">
                <a:avLst/>
              </a:prstGeom>
              <a:solidFill>
                <a:schemeClr val="accent1"/>
              </a:solidFill>
              <a:ln w="12700">
                <a:solidFill>
                  <a:schemeClr val="tx1"/>
                </a:solidFill>
                <a:miter lim="800000"/>
                <a:headEnd/>
                <a:tailEnd/>
              </a:ln>
            </p:spPr>
            <p:txBody>
              <a:bodyPr wrap="none" anchor="ctr"/>
              <a:lstStyle/>
              <a:p>
                <a:pPr eaLnBrk="0" hangingPunct="0"/>
                <a:endParaRPr lang="en-US"/>
              </a:p>
            </p:txBody>
          </p:sp>
          <p:sp>
            <p:nvSpPr>
              <p:cNvPr id="29712" name="Rectangle 6"/>
              <p:cNvSpPr>
                <a:spLocks noChangeArrowheads="1"/>
              </p:cNvSpPr>
              <p:nvPr/>
            </p:nvSpPr>
            <p:spPr bwMode="auto">
              <a:xfrm>
                <a:off x="1152" y="2340"/>
                <a:ext cx="528" cy="96"/>
              </a:xfrm>
              <a:prstGeom prst="rect">
                <a:avLst/>
              </a:prstGeom>
              <a:solidFill>
                <a:schemeClr val="accent1"/>
              </a:solidFill>
              <a:ln w="12700">
                <a:solidFill>
                  <a:schemeClr val="tx1"/>
                </a:solidFill>
                <a:miter lim="800000"/>
                <a:headEnd/>
                <a:tailEnd/>
              </a:ln>
            </p:spPr>
            <p:txBody>
              <a:bodyPr wrap="none" anchor="ctr"/>
              <a:lstStyle/>
              <a:p>
                <a:pPr eaLnBrk="0" hangingPunct="0"/>
                <a:endParaRPr lang="en-US"/>
              </a:p>
            </p:txBody>
          </p:sp>
          <p:sp>
            <p:nvSpPr>
              <p:cNvPr id="29713" name="Rectangle 7"/>
              <p:cNvSpPr>
                <a:spLocks noChangeArrowheads="1"/>
              </p:cNvSpPr>
              <p:nvPr/>
            </p:nvSpPr>
            <p:spPr bwMode="auto">
              <a:xfrm>
                <a:off x="1152" y="2244"/>
                <a:ext cx="528" cy="96"/>
              </a:xfrm>
              <a:prstGeom prst="rect">
                <a:avLst/>
              </a:prstGeom>
              <a:solidFill>
                <a:schemeClr val="accent1"/>
              </a:solidFill>
              <a:ln w="12700">
                <a:solidFill>
                  <a:schemeClr val="tx1"/>
                </a:solidFill>
                <a:miter lim="800000"/>
                <a:headEnd/>
                <a:tailEnd/>
              </a:ln>
            </p:spPr>
            <p:txBody>
              <a:bodyPr wrap="none" anchor="ctr"/>
              <a:lstStyle/>
              <a:p>
                <a:pPr eaLnBrk="0" hangingPunct="0"/>
                <a:endParaRPr lang="en-US"/>
              </a:p>
            </p:txBody>
          </p:sp>
          <p:sp>
            <p:nvSpPr>
              <p:cNvPr id="29714" name="Rectangle 8"/>
              <p:cNvSpPr>
                <a:spLocks noChangeArrowheads="1"/>
              </p:cNvSpPr>
              <p:nvPr/>
            </p:nvSpPr>
            <p:spPr bwMode="auto">
              <a:xfrm>
                <a:off x="1152" y="2148"/>
                <a:ext cx="528" cy="96"/>
              </a:xfrm>
              <a:prstGeom prst="rect">
                <a:avLst/>
              </a:prstGeom>
              <a:solidFill>
                <a:schemeClr val="accent1"/>
              </a:solidFill>
              <a:ln w="12700">
                <a:solidFill>
                  <a:schemeClr val="tx1"/>
                </a:solidFill>
                <a:miter lim="800000"/>
                <a:headEnd/>
                <a:tailEnd/>
              </a:ln>
            </p:spPr>
            <p:txBody>
              <a:bodyPr wrap="none" anchor="ctr"/>
              <a:lstStyle/>
              <a:p>
                <a:pPr eaLnBrk="0" hangingPunct="0"/>
                <a:endParaRPr lang="en-US"/>
              </a:p>
            </p:txBody>
          </p:sp>
          <p:sp>
            <p:nvSpPr>
              <p:cNvPr id="29715" name="Rectangle 9"/>
              <p:cNvSpPr>
                <a:spLocks noChangeArrowheads="1"/>
              </p:cNvSpPr>
              <p:nvPr/>
            </p:nvSpPr>
            <p:spPr bwMode="auto">
              <a:xfrm>
                <a:off x="1152" y="2052"/>
                <a:ext cx="528" cy="96"/>
              </a:xfrm>
              <a:prstGeom prst="rect">
                <a:avLst/>
              </a:prstGeom>
              <a:solidFill>
                <a:schemeClr val="accent1"/>
              </a:solidFill>
              <a:ln w="12700">
                <a:solidFill>
                  <a:schemeClr val="tx1"/>
                </a:solidFill>
                <a:miter lim="800000"/>
                <a:headEnd/>
                <a:tailEnd/>
              </a:ln>
            </p:spPr>
            <p:txBody>
              <a:bodyPr wrap="none" anchor="ctr"/>
              <a:lstStyle/>
              <a:p>
                <a:pPr eaLnBrk="0" hangingPunct="0"/>
                <a:endParaRPr lang="en-US"/>
              </a:p>
            </p:txBody>
          </p:sp>
          <p:sp>
            <p:nvSpPr>
              <p:cNvPr id="29716" name="AutoShape 10"/>
              <p:cNvSpPr>
                <a:spLocks noChangeArrowheads="1"/>
              </p:cNvSpPr>
              <p:nvPr/>
            </p:nvSpPr>
            <p:spPr bwMode="auto">
              <a:xfrm>
                <a:off x="1248" y="1152"/>
                <a:ext cx="306" cy="615"/>
              </a:xfrm>
              <a:prstGeom prst="downArrow">
                <a:avLst>
                  <a:gd name="adj1" fmla="val 50000"/>
                  <a:gd name="adj2" fmla="val 50245"/>
                </a:avLst>
              </a:prstGeom>
              <a:solidFill>
                <a:srgbClr val="FF3300"/>
              </a:solidFill>
              <a:ln w="9525">
                <a:solidFill>
                  <a:schemeClr val="tx1"/>
                </a:solidFill>
                <a:miter lim="800000"/>
                <a:headEnd/>
                <a:tailEnd/>
              </a:ln>
            </p:spPr>
            <p:txBody>
              <a:bodyPr wrap="none" anchor="ctr"/>
              <a:lstStyle/>
              <a:p>
                <a:pPr algn="ctr" eaLnBrk="0" hangingPunct="0"/>
                <a:r>
                  <a:rPr lang="en-US" sz="2400">
                    <a:latin typeface="Symbol" pitchFamily="18" charset="2"/>
                  </a:rPr>
                  <a:t>l</a:t>
                </a:r>
                <a:endParaRPr lang="en-US" sz="2400"/>
              </a:p>
            </p:txBody>
          </p:sp>
          <p:sp>
            <p:nvSpPr>
              <p:cNvPr id="29717" name="Line 11"/>
              <p:cNvSpPr>
                <a:spLocks noChangeShapeType="1"/>
              </p:cNvSpPr>
              <p:nvPr/>
            </p:nvSpPr>
            <p:spPr bwMode="auto">
              <a:xfrm>
                <a:off x="1416" y="2532"/>
                <a:ext cx="0" cy="20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8" name="Oval 12"/>
              <p:cNvSpPr>
                <a:spLocks noChangeArrowheads="1"/>
              </p:cNvSpPr>
              <p:nvPr/>
            </p:nvSpPr>
            <p:spPr bwMode="auto">
              <a:xfrm>
                <a:off x="1248" y="2736"/>
                <a:ext cx="336" cy="336"/>
              </a:xfrm>
              <a:prstGeom prst="ellipse">
                <a:avLst/>
              </a:prstGeom>
              <a:solidFill>
                <a:srgbClr val="3399FF"/>
              </a:solidFill>
              <a:ln w="38100">
                <a:solidFill>
                  <a:schemeClr val="tx1"/>
                </a:solidFill>
                <a:round/>
                <a:headEnd/>
                <a:tailEnd/>
              </a:ln>
            </p:spPr>
            <p:txBody>
              <a:bodyPr wrap="none" anchor="ctr"/>
              <a:lstStyle/>
              <a:p>
                <a:pPr algn="ctr" eaLnBrk="0" hangingPunct="0"/>
                <a:endParaRPr lang="en-US" sz="2400"/>
              </a:p>
            </p:txBody>
          </p:sp>
          <p:sp>
            <p:nvSpPr>
              <p:cNvPr id="29719" name="Freeform 13"/>
              <p:cNvSpPr>
                <a:spLocks/>
              </p:cNvSpPr>
              <p:nvPr/>
            </p:nvSpPr>
            <p:spPr bwMode="auto">
              <a:xfrm>
                <a:off x="1152" y="1728"/>
                <a:ext cx="528" cy="804"/>
              </a:xfrm>
              <a:custGeom>
                <a:avLst/>
                <a:gdLst>
                  <a:gd name="T0" fmla="*/ 0 w 528"/>
                  <a:gd name="T1" fmla="*/ 0 h 804"/>
                  <a:gd name="T2" fmla="*/ 0 w 528"/>
                  <a:gd name="T3" fmla="*/ 804 h 804"/>
                  <a:gd name="T4" fmla="*/ 528 w 528"/>
                  <a:gd name="T5" fmla="*/ 804 h 804"/>
                  <a:gd name="T6" fmla="*/ 528 w 528"/>
                  <a:gd name="T7" fmla="*/ 9 h 804"/>
                  <a:gd name="T8" fmla="*/ 0 60000 65536"/>
                  <a:gd name="T9" fmla="*/ 0 60000 65536"/>
                  <a:gd name="T10" fmla="*/ 0 60000 65536"/>
                  <a:gd name="T11" fmla="*/ 0 60000 65536"/>
                  <a:gd name="T12" fmla="*/ 0 w 528"/>
                  <a:gd name="T13" fmla="*/ 0 h 804"/>
                  <a:gd name="T14" fmla="*/ 528 w 528"/>
                  <a:gd name="T15" fmla="*/ 804 h 804"/>
                </a:gdLst>
                <a:ahLst/>
                <a:cxnLst>
                  <a:cxn ang="T8">
                    <a:pos x="T0" y="T1"/>
                  </a:cxn>
                  <a:cxn ang="T9">
                    <a:pos x="T2" y="T3"/>
                  </a:cxn>
                  <a:cxn ang="T10">
                    <a:pos x="T4" y="T5"/>
                  </a:cxn>
                  <a:cxn ang="T11">
                    <a:pos x="T6" y="T7"/>
                  </a:cxn>
                </a:cxnLst>
                <a:rect l="T12" t="T13" r="T14" b="T15"/>
                <a:pathLst>
                  <a:path w="528" h="804">
                    <a:moveTo>
                      <a:pt x="0" y="0"/>
                    </a:moveTo>
                    <a:lnTo>
                      <a:pt x="0" y="804"/>
                    </a:lnTo>
                    <a:lnTo>
                      <a:pt x="528" y="804"/>
                    </a:lnTo>
                    <a:lnTo>
                      <a:pt x="528" y="9"/>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720" name="Rectangle 14"/>
              <p:cNvSpPr>
                <a:spLocks noChangeArrowheads="1"/>
              </p:cNvSpPr>
              <p:nvPr/>
            </p:nvSpPr>
            <p:spPr bwMode="auto">
              <a:xfrm>
                <a:off x="1303" y="2736"/>
                <a:ext cx="2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400">
                    <a:latin typeface="Symbol" pitchFamily="18" charset="2"/>
                  </a:rPr>
                  <a:t>m</a:t>
                </a:r>
              </a:p>
            </p:txBody>
          </p:sp>
        </p:grpSp>
        <p:grpSp>
          <p:nvGrpSpPr>
            <p:cNvPr id="29703" name="Group 15"/>
            <p:cNvGrpSpPr>
              <a:grpSpLocks/>
            </p:cNvGrpSpPr>
            <p:nvPr/>
          </p:nvGrpSpPr>
          <p:grpSpPr bwMode="auto">
            <a:xfrm>
              <a:off x="1512" y="1344"/>
              <a:ext cx="528" cy="1920"/>
              <a:chOff x="1512" y="1344"/>
              <a:chExt cx="528" cy="1920"/>
            </a:xfrm>
          </p:grpSpPr>
          <p:sp>
            <p:nvSpPr>
              <p:cNvPr id="29704" name="Rectangle 16"/>
              <p:cNvSpPr>
                <a:spLocks noChangeArrowheads="1"/>
              </p:cNvSpPr>
              <p:nvPr/>
            </p:nvSpPr>
            <p:spPr bwMode="auto">
              <a:xfrm>
                <a:off x="1512" y="2628"/>
                <a:ext cx="528" cy="96"/>
              </a:xfrm>
              <a:prstGeom prst="rect">
                <a:avLst/>
              </a:prstGeom>
              <a:solidFill>
                <a:schemeClr val="accent1"/>
              </a:solidFill>
              <a:ln w="12700">
                <a:solidFill>
                  <a:schemeClr val="tx1"/>
                </a:solidFill>
                <a:miter lim="800000"/>
                <a:headEnd/>
                <a:tailEnd/>
              </a:ln>
            </p:spPr>
            <p:txBody>
              <a:bodyPr wrap="none" anchor="ctr"/>
              <a:lstStyle/>
              <a:p>
                <a:pPr eaLnBrk="0" hangingPunct="0"/>
                <a:endParaRPr lang="en-US"/>
              </a:p>
            </p:txBody>
          </p:sp>
          <p:sp>
            <p:nvSpPr>
              <p:cNvPr id="29705" name="Rectangle 17"/>
              <p:cNvSpPr>
                <a:spLocks noChangeArrowheads="1"/>
              </p:cNvSpPr>
              <p:nvPr/>
            </p:nvSpPr>
            <p:spPr bwMode="auto">
              <a:xfrm>
                <a:off x="1512" y="2532"/>
                <a:ext cx="528" cy="96"/>
              </a:xfrm>
              <a:prstGeom prst="rect">
                <a:avLst/>
              </a:prstGeom>
              <a:solidFill>
                <a:schemeClr val="accent1"/>
              </a:solidFill>
              <a:ln w="12700">
                <a:solidFill>
                  <a:schemeClr val="tx1"/>
                </a:solidFill>
                <a:miter lim="800000"/>
                <a:headEnd/>
                <a:tailEnd/>
              </a:ln>
            </p:spPr>
            <p:txBody>
              <a:bodyPr wrap="none" anchor="ctr"/>
              <a:lstStyle/>
              <a:p>
                <a:pPr eaLnBrk="0" hangingPunct="0"/>
                <a:endParaRPr lang="en-US"/>
              </a:p>
            </p:txBody>
          </p:sp>
          <p:sp>
            <p:nvSpPr>
              <p:cNvPr id="29706" name="AutoShape 18"/>
              <p:cNvSpPr>
                <a:spLocks noChangeArrowheads="1"/>
              </p:cNvSpPr>
              <p:nvPr/>
            </p:nvSpPr>
            <p:spPr bwMode="auto">
              <a:xfrm>
                <a:off x="1608" y="1344"/>
                <a:ext cx="306" cy="615"/>
              </a:xfrm>
              <a:prstGeom prst="downArrow">
                <a:avLst>
                  <a:gd name="adj1" fmla="val 50000"/>
                  <a:gd name="adj2" fmla="val 50245"/>
                </a:avLst>
              </a:prstGeom>
              <a:solidFill>
                <a:srgbClr val="FF3300"/>
              </a:solidFill>
              <a:ln w="9525">
                <a:solidFill>
                  <a:schemeClr val="tx1"/>
                </a:solidFill>
                <a:miter lim="800000"/>
                <a:headEnd/>
                <a:tailEnd/>
              </a:ln>
            </p:spPr>
            <p:txBody>
              <a:bodyPr wrap="none" anchor="ctr"/>
              <a:lstStyle/>
              <a:p>
                <a:pPr algn="ctr" eaLnBrk="0" hangingPunct="0"/>
                <a:r>
                  <a:rPr lang="en-US" sz="2400">
                    <a:latin typeface="Symbol" pitchFamily="18" charset="2"/>
                  </a:rPr>
                  <a:t>l</a:t>
                </a:r>
                <a:endParaRPr lang="en-US" sz="2400"/>
              </a:p>
            </p:txBody>
          </p:sp>
          <p:sp>
            <p:nvSpPr>
              <p:cNvPr id="29707" name="Line 19"/>
              <p:cNvSpPr>
                <a:spLocks noChangeShapeType="1"/>
              </p:cNvSpPr>
              <p:nvPr/>
            </p:nvSpPr>
            <p:spPr bwMode="auto">
              <a:xfrm>
                <a:off x="1776" y="2724"/>
                <a:ext cx="0" cy="20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8" name="Oval 20"/>
              <p:cNvSpPr>
                <a:spLocks noChangeArrowheads="1"/>
              </p:cNvSpPr>
              <p:nvPr/>
            </p:nvSpPr>
            <p:spPr bwMode="auto">
              <a:xfrm>
                <a:off x="1608" y="2928"/>
                <a:ext cx="336" cy="336"/>
              </a:xfrm>
              <a:prstGeom prst="ellipse">
                <a:avLst/>
              </a:prstGeom>
              <a:solidFill>
                <a:srgbClr val="3399FF"/>
              </a:solidFill>
              <a:ln w="38100">
                <a:solidFill>
                  <a:schemeClr val="tx1"/>
                </a:solidFill>
                <a:round/>
                <a:headEnd/>
                <a:tailEnd/>
              </a:ln>
            </p:spPr>
            <p:txBody>
              <a:bodyPr wrap="none" anchor="ctr"/>
              <a:lstStyle/>
              <a:p>
                <a:pPr algn="ctr" eaLnBrk="0" hangingPunct="0"/>
                <a:endParaRPr lang="en-US" sz="2400"/>
              </a:p>
            </p:txBody>
          </p:sp>
          <p:sp>
            <p:nvSpPr>
              <p:cNvPr id="29709" name="Freeform 21"/>
              <p:cNvSpPr>
                <a:spLocks/>
              </p:cNvSpPr>
              <p:nvPr/>
            </p:nvSpPr>
            <p:spPr bwMode="auto">
              <a:xfrm>
                <a:off x="1512" y="1920"/>
                <a:ext cx="528" cy="804"/>
              </a:xfrm>
              <a:custGeom>
                <a:avLst/>
                <a:gdLst>
                  <a:gd name="T0" fmla="*/ 0 w 528"/>
                  <a:gd name="T1" fmla="*/ 0 h 804"/>
                  <a:gd name="T2" fmla="*/ 0 w 528"/>
                  <a:gd name="T3" fmla="*/ 804 h 804"/>
                  <a:gd name="T4" fmla="*/ 528 w 528"/>
                  <a:gd name="T5" fmla="*/ 804 h 804"/>
                  <a:gd name="T6" fmla="*/ 528 w 528"/>
                  <a:gd name="T7" fmla="*/ 9 h 804"/>
                  <a:gd name="T8" fmla="*/ 0 60000 65536"/>
                  <a:gd name="T9" fmla="*/ 0 60000 65536"/>
                  <a:gd name="T10" fmla="*/ 0 60000 65536"/>
                  <a:gd name="T11" fmla="*/ 0 60000 65536"/>
                  <a:gd name="T12" fmla="*/ 0 w 528"/>
                  <a:gd name="T13" fmla="*/ 0 h 804"/>
                  <a:gd name="T14" fmla="*/ 528 w 528"/>
                  <a:gd name="T15" fmla="*/ 804 h 804"/>
                </a:gdLst>
                <a:ahLst/>
                <a:cxnLst>
                  <a:cxn ang="T8">
                    <a:pos x="T0" y="T1"/>
                  </a:cxn>
                  <a:cxn ang="T9">
                    <a:pos x="T2" y="T3"/>
                  </a:cxn>
                  <a:cxn ang="T10">
                    <a:pos x="T4" y="T5"/>
                  </a:cxn>
                  <a:cxn ang="T11">
                    <a:pos x="T6" y="T7"/>
                  </a:cxn>
                </a:cxnLst>
                <a:rect l="T12" t="T13" r="T14" b="T15"/>
                <a:pathLst>
                  <a:path w="528" h="804">
                    <a:moveTo>
                      <a:pt x="0" y="0"/>
                    </a:moveTo>
                    <a:lnTo>
                      <a:pt x="0" y="804"/>
                    </a:lnTo>
                    <a:lnTo>
                      <a:pt x="528" y="804"/>
                    </a:lnTo>
                    <a:lnTo>
                      <a:pt x="528" y="9"/>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710" name="Rectangle 22"/>
              <p:cNvSpPr>
                <a:spLocks noChangeArrowheads="1"/>
              </p:cNvSpPr>
              <p:nvPr/>
            </p:nvSpPr>
            <p:spPr bwMode="auto">
              <a:xfrm>
                <a:off x="1663" y="2928"/>
                <a:ext cx="2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400">
                    <a:latin typeface="Symbol" pitchFamily="18" charset="2"/>
                  </a:rPr>
                  <a:t>m</a:t>
                </a:r>
              </a:p>
            </p:txBody>
          </p:sp>
        </p:grpSp>
      </p:grpSp>
      <p:sp>
        <p:nvSpPr>
          <p:cNvPr id="29700" name="Text Box 23"/>
          <p:cNvSpPr txBox="1">
            <a:spLocks noChangeArrowheads="1"/>
          </p:cNvSpPr>
          <p:nvPr/>
        </p:nvSpPr>
        <p:spPr bwMode="auto">
          <a:xfrm>
            <a:off x="3681413" y="1824038"/>
            <a:ext cx="49768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ctr"/>
            <a:r>
              <a:rPr lang="en-US" b="1"/>
              <a:t>When utilization is 80%,</a:t>
            </a:r>
          </a:p>
          <a:p>
            <a:pPr algn="ctr"/>
            <a:r>
              <a:rPr lang="en-US" b="1"/>
              <a:t>you wait on the average 4 units </a:t>
            </a:r>
          </a:p>
          <a:p>
            <a:pPr algn="ctr"/>
            <a:r>
              <a:rPr lang="en-US" b="1"/>
              <a:t>for every unit of service</a:t>
            </a:r>
          </a:p>
          <a:p>
            <a:pPr algn="ctr"/>
            <a:endParaRPr lang="en-US" sz="2400"/>
          </a:p>
        </p:txBody>
      </p:sp>
      <p:sp>
        <p:nvSpPr>
          <p:cNvPr id="319512" name="Text Box 24"/>
          <p:cNvSpPr txBox="1">
            <a:spLocks noChangeArrowheads="1"/>
          </p:cNvSpPr>
          <p:nvPr/>
        </p:nvSpPr>
        <p:spPr bwMode="auto">
          <a:xfrm>
            <a:off x="3922713" y="3562350"/>
            <a:ext cx="47767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ctr"/>
            <a:r>
              <a:rPr lang="en-US" b="1"/>
              <a:t>When utilization is 80%, </a:t>
            </a:r>
          </a:p>
          <a:p>
            <a:pPr algn="ctr"/>
            <a:r>
              <a:rPr lang="en-US" b="1"/>
              <a:t>25% of the time a customer is </a:t>
            </a:r>
          </a:p>
          <a:p>
            <a:pPr algn="ctr"/>
            <a:r>
              <a:rPr lang="en-US" b="1"/>
              <a:t>waiting for service while </a:t>
            </a:r>
          </a:p>
          <a:p>
            <a:pPr algn="ctr"/>
            <a:r>
              <a:rPr lang="en-US" b="1"/>
              <a:t>a server is idle</a:t>
            </a:r>
          </a:p>
        </p:txBody>
      </p:sp>
    </p:spTree>
    <p:extLst>
      <p:ext uri="{BB962C8B-B14F-4D97-AF65-F5344CB8AC3E}">
        <p14:creationId xmlns:p14="http://schemas.microsoft.com/office/powerpoint/2010/main" val="192864370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609600"/>
            <a:ext cx="7772400" cy="4819650"/>
          </a:xfrm>
        </p:spPr>
        <p:txBody>
          <a:bodyPr/>
          <a:lstStyle/>
          <a:p>
            <a:pPr eaLnBrk="1" hangingPunct="1"/>
            <a:r>
              <a:rPr lang="en-US" sz="8800" dirty="0" smtClean="0"/>
              <a:t>Should I stay or should I move?</a:t>
            </a:r>
            <a:r>
              <a:rPr lang="en-US" dirty="0" smtClean="0"/>
              <a:t>  </a:t>
            </a:r>
            <a:endParaRPr lang="en-US" sz="4000" i="1" dirty="0" smtClean="0">
              <a:solidFill>
                <a:schemeClr val="accent2"/>
              </a:solidFill>
            </a:endParaRPr>
          </a:p>
        </p:txBody>
      </p:sp>
    </p:spTree>
    <p:extLst>
      <p:ext uri="{BB962C8B-B14F-4D97-AF65-F5344CB8AC3E}">
        <p14:creationId xmlns:p14="http://schemas.microsoft.com/office/powerpoint/2010/main" val="1874957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The lessons of the past </a:t>
            </a:r>
            <a:br>
              <a:rPr lang="en-US" sz="5400" b="1" dirty="0" smtClean="0"/>
            </a:br>
            <a:r>
              <a:rPr lang="en-US" sz="5400" b="1" dirty="0" smtClean="0"/>
              <a:t>and</a:t>
            </a:r>
            <a:br>
              <a:rPr lang="en-US" sz="5400" b="1" dirty="0" smtClean="0"/>
            </a:br>
            <a:r>
              <a:rPr lang="en-US" sz="5400" b="1" dirty="0" smtClean="0"/>
              <a:t>the illusions of predictions</a:t>
            </a:r>
            <a:endParaRPr lang="en-US" sz="4000" b="1" dirty="0"/>
          </a:p>
        </p:txBody>
      </p:sp>
    </p:spTree>
    <p:extLst>
      <p:ext uri="{BB962C8B-B14F-4D97-AF65-F5344CB8AC3E}">
        <p14:creationId xmlns:p14="http://schemas.microsoft.com/office/powerpoint/2010/main" val="3796344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609600"/>
            <a:ext cx="7772400" cy="4819650"/>
          </a:xfrm>
        </p:spPr>
        <p:txBody>
          <a:bodyPr>
            <a:normAutofit/>
          </a:bodyPr>
          <a:lstStyle/>
          <a:p>
            <a:pPr eaLnBrk="1" hangingPunct="1"/>
            <a:r>
              <a:rPr lang="en-US" sz="4800" dirty="0" smtClean="0"/>
              <a:t>In 1985 </a:t>
            </a:r>
            <a:r>
              <a:rPr lang="en-US" sz="4800" dirty="0" smtClean="0"/>
              <a:t>I </a:t>
            </a:r>
            <a:r>
              <a:rPr lang="en-US" sz="4800" dirty="0" smtClean="0"/>
              <a:t>extended the scope of the distributed load balancing problem to include “ownership”  of resources</a:t>
            </a:r>
            <a:endParaRPr lang="en-US" i="1" dirty="0" smtClean="0">
              <a:solidFill>
                <a:schemeClr val="accent2"/>
              </a:solidFill>
            </a:endParaRPr>
          </a:p>
        </p:txBody>
      </p:sp>
    </p:spTree>
    <p:extLst>
      <p:ext uri="{BB962C8B-B14F-4D97-AF65-F5344CB8AC3E}">
        <p14:creationId xmlns:p14="http://schemas.microsoft.com/office/powerpoint/2010/main" val="4124758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609600"/>
            <a:ext cx="7772400" cy="4819650"/>
          </a:xfrm>
        </p:spPr>
        <p:txBody>
          <a:bodyPr/>
          <a:lstStyle/>
          <a:p>
            <a:pPr eaLnBrk="1" hangingPunct="1"/>
            <a:r>
              <a:rPr lang="en-US" sz="6600" dirty="0" smtClean="0"/>
              <a:t>Should I share </a:t>
            </a:r>
            <a:r>
              <a:rPr lang="en-US" sz="6600" dirty="0" smtClean="0"/>
              <a:t>my resources and </a:t>
            </a:r>
            <a:r>
              <a:rPr lang="en-US" sz="6600" dirty="0" smtClean="0"/>
              <a:t>if I do with </a:t>
            </a:r>
            <a:r>
              <a:rPr lang="en-US" sz="6600" dirty="0" smtClean="0"/>
              <a:t>whom, when (and at what price)?</a:t>
            </a:r>
            <a:r>
              <a:rPr lang="en-US" dirty="0" smtClean="0"/>
              <a:t> </a:t>
            </a:r>
            <a:endParaRPr lang="en-US" sz="4000" i="1" dirty="0" smtClean="0">
              <a:solidFill>
                <a:schemeClr val="accent2"/>
              </a:solidFill>
            </a:endParaRPr>
          </a:p>
        </p:txBody>
      </p:sp>
    </p:spTree>
    <p:extLst>
      <p:ext uri="{BB962C8B-B14F-4D97-AF65-F5344CB8AC3E}">
        <p14:creationId xmlns:p14="http://schemas.microsoft.com/office/powerpoint/2010/main" val="21606233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609600"/>
            <a:ext cx="7772400" cy="4819650"/>
          </a:xfrm>
        </p:spPr>
        <p:txBody>
          <a:bodyPr>
            <a:normAutofit fontScale="90000"/>
          </a:bodyPr>
          <a:lstStyle/>
          <a:p>
            <a:pPr eaLnBrk="1" hangingPunct="1"/>
            <a:r>
              <a:rPr lang="en-US" sz="6600" dirty="0" smtClean="0"/>
              <a:t>AWS Spot Instances and Google </a:t>
            </a:r>
            <a:r>
              <a:rPr lang="en-US" sz="6600" dirty="0" err="1" smtClean="0"/>
              <a:t>ExaCycle</a:t>
            </a:r>
            <a:r>
              <a:rPr lang="en-US" sz="6600" dirty="0" smtClean="0"/>
              <a:t> are recent examples from the private sector</a:t>
            </a:r>
            <a:endParaRPr lang="en-US" sz="4000" i="1" dirty="0" smtClean="0">
              <a:solidFill>
                <a:schemeClr val="accent2"/>
              </a:solidFill>
            </a:endParaRPr>
          </a:p>
        </p:txBody>
      </p:sp>
    </p:spTree>
    <p:extLst>
      <p:ext uri="{BB962C8B-B14F-4D97-AF65-F5344CB8AC3E}">
        <p14:creationId xmlns:p14="http://schemas.microsoft.com/office/powerpoint/2010/main" val="42164202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609600"/>
            <a:ext cx="7772400" cy="4819650"/>
          </a:xfrm>
        </p:spPr>
        <p:txBody>
          <a:bodyPr>
            <a:normAutofit fontScale="90000"/>
          </a:bodyPr>
          <a:lstStyle/>
          <a:p>
            <a:pPr eaLnBrk="1" hangingPunct="1"/>
            <a:r>
              <a:rPr lang="en-US" sz="6600" dirty="0" smtClean="0"/>
              <a:t>Now you have customers who are </a:t>
            </a:r>
            <a:r>
              <a:rPr lang="en-US" sz="6600" dirty="0" smtClean="0"/>
              <a:t>resource consumers</a:t>
            </a:r>
            <a:r>
              <a:rPr lang="en-US" sz="6600" dirty="0" smtClean="0"/>
              <a:t>, </a:t>
            </a:r>
            <a:r>
              <a:rPr lang="en-US" sz="6600" dirty="0" smtClean="0"/>
              <a:t>resource providers </a:t>
            </a:r>
            <a:r>
              <a:rPr lang="en-US" sz="6600" dirty="0" smtClean="0"/>
              <a:t>or both</a:t>
            </a:r>
            <a:r>
              <a:rPr lang="en-US" dirty="0" smtClean="0"/>
              <a:t> </a:t>
            </a:r>
            <a:endParaRPr lang="en-US" sz="4000" i="1" dirty="0" smtClean="0">
              <a:solidFill>
                <a:schemeClr val="accent2"/>
              </a:solidFill>
            </a:endParaRPr>
          </a:p>
        </p:txBody>
      </p:sp>
    </p:spTree>
    <p:extLst>
      <p:ext uri="{BB962C8B-B14F-4D97-AF65-F5344CB8AC3E}">
        <p14:creationId xmlns:p14="http://schemas.microsoft.com/office/powerpoint/2010/main" val="1170356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0" y="5362575"/>
            <a:ext cx="9144000" cy="1495425"/>
          </a:xfrm>
          <a:prstGeom prst="rect">
            <a:avLst/>
          </a:prstGeom>
          <a:solidFill>
            <a:schemeClr val="bg1"/>
          </a:solidFill>
          <a:ln w="9525">
            <a:noFill/>
            <a:miter lim="800000"/>
            <a:headEnd/>
            <a:tailEnd/>
          </a:ln>
        </p:spPr>
        <p:txBody>
          <a:bodyPr wrap="none" anchor="ctr"/>
          <a:lstStyle/>
          <a:p>
            <a:endParaRPr lang="en-US">
              <a:solidFill>
                <a:srgbClr val="000000"/>
              </a:solidFill>
            </a:endParaRPr>
          </a:p>
        </p:txBody>
      </p:sp>
      <p:pic>
        <p:nvPicPr>
          <p:cNvPr id="82947" name="Picture 3" descr="CondorExperience"/>
          <p:cNvPicPr>
            <a:picLocks noChangeAspect="1" noChangeArrowheads="1"/>
          </p:cNvPicPr>
          <p:nvPr/>
        </p:nvPicPr>
        <p:blipFill>
          <a:blip r:embed="rId3" cstate="print"/>
          <a:srcRect/>
          <a:stretch>
            <a:fillRect/>
          </a:stretch>
        </p:blipFill>
        <p:spPr bwMode="auto">
          <a:xfrm>
            <a:off x="4772025" y="304800"/>
            <a:ext cx="4397375" cy="6115050"/>
          </a:xfrm>
          <a:prstGeom prst="rect">
            <a:avLst/>
          </a:prstGeom>
          <a:noFill/>
          <a:ln w="9525">
            <a:noFill/>
            <a:miter lim="800000"/>
            <a:headEnd/>
            <a:tailEnd/>
          </a:ln>
        </p:spPr>
      </p:pic>
      <p:grpSp>
        <p:nvGrpSpPr>
          <p:cNvPr id="82948" name="Group 4"/>
          <p:cNvGrpSpPr>
            <a:grpSpLocks/>
          </p:cNvGrpSpPr>
          <p:nvPr/>
        </p:nvGrpSpPr>
        <p:grpSpPr bwMode="auto">
          <a:xfrm>
            <a:off x="9525" y="304800"/>
            <a:ext cx="4676775" cy="6056313"/>
            <a:chOff x="1572" y="192"/>
            <a:chExt cx="2946" cy="3815"/>
          </a:xfrm>
        </p:grpSpPr>
        <p:pic>
          <p:nvPicPr>
            <p:cNvPr id="82949" name="Picture 5" descr="CondorExperience-1"/>
            <p:cNvPicPr>
              <a:picLocks noChangeAspect="1" noChangeArrowheads="1"/>
            </p:cNvPicPr>
            <p:nvPr/>
          </p:nvPicPr>
          <p:blipFill>
            <a:blip r:embed="rId4" cstate="print"/>
            <a:srcRect/>
            <a:stretch>
              <a:fillRect/>
            </a:stretch>
          </p:blipFill>
          <p:spPr bwMode="auto">
            <a:xfrm>
              <a:off x="1572" y="192"/>
              <a:ext cx="2946" cy="3815"/>
            </a:xfrm>
            <a:prstGeom prst="rect">
              <a:avLst/>
            </a:prstGeom>
            <a:noFill/>
            <a:ln w="9525">
              <a:noFill/>
              <a:miter lim="800000"/>
              <a:headEnd/>
              <a:tailEnd/>
            </a:ln>
          </p:spPr>
        </p:pic>
        <p:sp>
          <p:nvSpPr>
            <p:cNvPr id="82950" name="WordArt 6"/>
            <p:cNvSpPr>
              <a:spLocks noChangeArrowheads="1" noChangeShapeType="1" noTextEdit="1"/>
            </p:cNvSpPr>
            <p:nvPr/>
          </p:nvSpPr>
          <p:spPr bwMode="auto">
            <a:xfrm>
              <a:off x="1987" y="2325"/>
              <a:ext cx="1914" cy="572"/>
            </a:xfrm>
            <a:prstGeom prst="rect">
              <a:avLst/>
            </a:prstGeom>
          </p:spPr>
          <p:txBody>
            <a:bodyPr wrap="none" fromWordArt="1">
              <a:prstTxWarp prst="textSlantUp">
                <a:avLst>
                  <a:gd name="adj" fmla="val 0"/>
                </a:avLst>
              </a:prstTxWarp>
            </a:bodyPr>
            <a:lstStyle/>
            <a:p>
              <a:pPr algn="ctr"/>
              <a:r>
                <a:rPr lang="en-US" sz="5400" kern="10">
                  <a:ln w="9525">
                    <a:solidFill>
                      <a:srgbClr val="FF6600"/>
                    </a:solidFill>
                    <a:round/>
                    <a:headEnd/>
                    <a:tailEnd/>
                  </a:ln>
                  <a:solidFill>
                    <a:srgbClr val="FF6600"/>
                  </a:solidFill>
                  <a:latin typeface="Arial Black"/>
                </a:rPr>
                <a:t>1992</a:t>
              </a:r>
            </a:p>
          </p:txBody>
        </p:sp>
      </p:grpSp>
    </p:spTree>
    <p:extLst>
      <p:ext uri="{BB962C8B-B14F-4D97-AF65-F5344CB8AC3E}">
        <p14:creationId xmlns:p14="http://schemas.microsoft.com/office/powerpoint/2010/main" val="3203613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74638"/>
            <a:ext cx="8229600" cy="5287962"/>
          </a:xfrm>
        </p:spPr>
        <p:txBody>
          <a:bodyPr/>
          <a:lstStyle/>
          <a:p>
            <a:pPr eaLnBrk="1" hangingPunct="1"/>
            <a:r>
              <a:rPr lang="en-US" sz="6600" dirty="0" smtClean="0"/>
              <a:t>Submit Locally </a:t>
            </a:r>
            <a:br>
              <a:rPr lang="en-US" sz="6600" dirty="0" smtClean="0"/>
            </a:br>
            <a:r>
              <a:rPr lang="en-US" sz="6600" dirty="0" smtClean="0"/>
              <a:t>and run Globally</a:t>
            </a:r>
            <a:br>
              <a:rPr lang="en-US" sz="6600" dirty="0" smtClean="0"/>
            </a:br>
            <a:r>
              <a:rPr lang="en-US" sz="6600" dirty="0" smtClean="0"/>
              <a:t/>
            </a:r>
            <a:br>
              <a:rPr lang="en-US" sz="6600" dirty="0" smtClean="0"/>
            </a:br>
            <a:r>
              <a:rPr lang="en-US" sz="3600" dirty="0" smtClean="0"/>
              <a:t>(Here is the work </a:t>
            </a:r>
            <a:r>
              <a:rPr lang="en-US" sz="3600" dirty="0" smtClean="0"/>
              <a:t>I need to get done and </a:t>
            </a:r>
            <a:r>
              <a:rPr lang="en-US" sz="3600" dirty="0" smtClean="0"/>
              <a:t>here are the resources I bring to the table)</a:t>
            </a:r>
            <a:r>
              <a:rPr lang="en-US" sz="6600" dirty="0" smtClean="0"/>
              <a:t> </a:t>
            </a:r>
          </a:p>
        </p:txBody>
      </p:sp>
    </p:spTree>
    <p:extLst>
      <p:ext uri="{BB962C8B-B14F-4D97-AF65-F5344CB8AC3E}">
        <p14:creationId xmlns:p14="http://schemas.microsoft.com/office/powerpoint/2010/main" val="39893254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2275" y="4122003"/>
            <a:ext cx="9144000" cy="2717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endParaRPr>
          </a:p>
        </p:txBody>
      </p:sp>
      <p:sp>
        <p:nvSpPr>
          <p:cNvPr id="52227" name="Rectangle 3"/>
          <p:cNvSpPr>
            <a:spLocks noChangeArrowheads="1"/>
          </p:cNvSpPr>
          <p:nvPr/>
        </p:nvSpPr>
        <p:spPr bwMode="auto">
          <a:xfrm>
            <a:off x="4940300" y="4902200"/>
            <a:ext cx="2235200" cy="1041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smtClean="0">
              <a:solidFill>
                <a:schemeClr val="bg1"/>
              </a:solidFill>
            </a:endParaRPr>
          </a:p>
        </p:txBody>
      </p:sp>
      <p:sp>
        <p:nvSpPr>
          <p:cNvPr id="52228" name="Text Box 4"/>
          <p:cNvSpPr txBox="1">
            <a:spLocks noChangeArrowheads="1"/>
          </p:cNvSpPr>
          <p:nvPr/>
        </p:nvSpPr>
        <p:spPr bwMode="auto">
          <a:xfrm>
            <a:off x="5518150" y="5000625"/>
            <a:ext cx="466794" cy="3693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r>
              <a:rPr lang="en-US" sz="1800" b="1" smtClean="0">
                <a:solidFill>
                  <a:schemeClr val="bg1"/>
                </a:solidFill>
                <a:latin typeface="Comic Sans MS" pitchFamily="66" charset="0"/>
              </a:rPr>
              <a:t>10</a:t>
            </a:r>
          </a:p>
        </p:txBody>
      </p:sp>
      <p:sp>
        <p:nvSpPr>
          <p:cNvPr id="52229" name="Text Box 5"/>
          <p:cNvSpPr txBox="1">
            <a:spLocks noChangeArrowheads="1"/>
          </p:cNvSpPr>
          <p:nvPr/>
        </p:nvSpPr>
        <p:spPr bwMode="auto">
          <a:xfrm>
            <a:off x="5022850" y="5414963"/>
            <a:ext cx="2087431" cy="46166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r>
              <a:rPr lang="en-US" sz="2400" b="1" smtClean="0">
                <a:solidFill>
                  <a:schemeClr val="bg1"/>
                </a:solidFill>
                <a:latin typeface="Comic Sans MS" pitchFamily="66" charset="0"/>
              </a:rPr>
              <a:t>Dubna/Berlin</a:t>
            </a:r>
            <a:endParaRPr lang="en-US" sz="1800" b="1" smtClean="0">
              <a:solidFill>
                <a:schemeClr val="bg1"/>
              </a:solidFill>
              <a:latin typeface="Arial" charset="0"/>
            </a:endParaRPr>
          </a:p>
        </p:txBody>
      </p:sp>
      <p:sp>
        <p:nvSpPr>
          <p:cNvPr id="52230" name="Rectangle 6"/>
          <p:cNvSpPr>
            <a:spLocks noChangeArrowheads="1"/>
          </p:cNvSpPr>
          <p:nvPr/>
        </p:nvSpPr>
        <p:spPr bwMode="auto">
          <a:xfrm>
            <a:off x="4737100" y="1371600"/>
            <a:ext cx="1930400" cy="19812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endParaRPr>
          </a:p>
        </p:txBody>
      </p:sp>
      <p:sp>
        <p:nvSpPr>
          <p:cNvPr id="52231" name="Text Box 7"/>
          <p:cNvSpPr txBox="1">
            <a:spLocks noChangeArrowheads="1"/>
          </p:cNvSpPr>
          <p:nvPr/>
        </p:nvSpPr>
        <p:spPr bwMode="auto">
          <a:xfrm>
            <a:off x="4797425" y="1392238"/>
            <a:ext cx="1851789" cy="46166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r>
              <a:rPr lang="en-US" sz="2400" b="1" smtClean="0">
                <a:solidFill>
                  <a:schemeClr val="bg1"/>
                </a:solidFill>
                <a:latin typeface="Comic Sans MS" pitchFamily="66" charset="0"/>
              </a:rPr>
              <a:t>Amsterdam</a:t>
            </a:r>
          </a:p>
        </p:txBody>
      </p:sp>
      <p:sp>
        <p:nvSpPr>
          <p:cNvPr id="52232" name="Text Box 8"/>
          <p:cNvSpPr txBox="1">
            <a:spLocks noChangeArrowheads="1"/>
          </p:cNvSpPr>
          <p:nvPr/>
        </p:nvSpPr>
        <p:spPr bwMode="auto">
          <a:xfrm>
            <a:off x="5076825" y="2797175"/>
            <a:ext cx="323850" cy="36671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r>
              <a:rPr lang="en-US" sz="1800" b="1" smtClean="0">
                <a:solidFill>
                  <a:schemeClr val="bg1"/>
                </a:solidFill>
                <a:latin typeface="Comic Sans MS" pitchFamily="66" charset="0"/>
              </a:rPr>
              <a:t>3</a:t>
            </a:r>
          </a:p>
        </p:txBody>
      </p:sp>
      <p:sp>
        <p:nvSpPr>
          <p:cNvPr id="52233" name="Rectangle 9"/>
          <p:cNvSpPr>
            <a:spLocks noChangeArrowheads="1"/>
          </p:cNvSpPr>
          <p:nvPr/>
        </p:nvSpPr>
        <p:spPr bwMode="auto">
          <a:xfrm>
            <a:off x="6756400" y="3390900"/>
            <a:ext cx="1638300" cy="1371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smtClean="0">
              <a:solidFill>
                <a:schemeClr val="bg1"/>
              </a:solidFill>
            </a:endParaRPr>
          </a:p>
        </p:txBody>
      </p:sp>
      <p:sp>
        <p:nvSpPr>
          <p:cNvPr id="52234" name="Text Box 10"/>
          <p:cNvSpPr txBox="1">
            <a:spLocks noChangeArrowheads="1"/>
          </p:cNvSpPr>
          <p:nvPr/>
        </p:nvSpPr>
        <p:spPr bwMode="auto">
          <a:xfrm>
            <a:off x="6943725" y="4249738"/>
            <a:ext cx="1354858" cy="46166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r>
              <a:rPr lang="en-US" sz="2400" b="1" smtClean="0">
                <a:solidFill>
                  <a:schemeClr val="bg1"/>
                </a:solidFill>
                <a:latin typeface="Comic Sans MS" pitchFamily="66" charset="0"/>
              </a:rPr>
              <a:t>Warsaw</a:t>
            </a:r>
            <a:endParaRPr lang="en-US" sz="1800" b="1" smtClean="0">
              <a:solidFill>
                <a:schemeClr val="bg1"/>
              </a:solidFill>
              <a:latin typeface="Arial" charset="0"/>
            </a:endParaRPr>
          </a:p>
        </p:txBody>
      </p:sp>
      <p:sp>
        <p:nvSpPr>
          <p:cNvPr id="52235" name="Text Box 11"/>
          <p:cNvSpPr txBox="1">
            <a:spLocks noChangeArrowheads="1"/>
          </p:cNvSpPr>
          <p:nvPr/>
        </p:nvSpPr>
        <p:spPr bwMode="auto">
          <a:xfrm>
            <a:off x="7616825" y="3622675"/>
            <a:ext cx="323850" cy="36671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r>
              <a:rPr lang="en-US" sz="1800" b="1" smtClean="0">
                <a:solidFill>
                  <a:schemeClr val="bg1"/>
                </a:solidFill>
                <a:latin typeface="Comic Sans MS" pitchFamily="66" charset="0"/>
              </a:rPr>
              <a:t>3</a:t>
            </a:r>
          </a:p>
        </p:txBody>
      </p:sp>
      <p:sp>
        <p:nvSpPr>
          <p:cNvPr id="52236" name="Rectangle 12"/>
          <p:cNvSpPr>
            <a:spLocks noChangeArrowheads="1"/>
          </p:cNvSpPr>
          <p:nvPr/>
        </p:nvSpPr>
        <p:spPr bwMode="auto">
          <a:xfrm>
            <a:off x="2819400" y="4241800"/>
            <a:ext cx="1714500" cy="1625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smtClean="0">
              <a:solidFill>
                <a:schemeClr val="bg1"/>
              </a:solidFill>
            </a:endParaRPr>
          </a:p>
        </p:txBody>
      </p:sp>
      <p:sp>
        <p:nvSpPr>
          <p:cNvPr id="52237" name="Rectangle 13"/>
          <p:cNvSpPr>
            <a:spLocks noChangeArrowheads="1"/>
          </p:cNvSpPr>
          <p:nvPr/>
        </p:nvSpPr>
        <p:spPr bwMode="auto">
          <a:xfrm>
            <a:off x="2819400" y="1562100"/>
            <a:ext cx="1231900" cy="19431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endParaRPr>
          </a:p>
        </p:txBody>
      </p:sp>
      <p:sp>
        <p:nvSpPr>
          <p:cNvPr id="52238" name="Rectangle 14"/>
          <p:cNvSpPr>
            <a:spLocks noChangeArrowheads="1"/>
          </p:cNvSpPr>
          <p:nvPr/>
        </p:nvSpPr>
        <p:spPr bwMode="auto">
          <a:xfrm>
            <a:off x="901700" y="2095500"/>
            <a:ext cx="1447800" cy="24257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smtClean="0">
              <a:solidFill>
                <a:schemeClr val="bg1"/>
              </a:solidFill>
            </a:endParaRPr>
          </a:p>
        </p:txBody>
      </p:sp>
      <p:sp>
        <p:nvSpPr>
          <p:cNvPr id="52239" name="Rectangle 15"/>
          <p:cNvSpPr>
            <a:spLocks noGrp="1" noChangeArrowheads="1"/>
          </p:cNvSpPr>
          <p:nvPr>
            <p:ph type="title"/>
          </p:nvPr>
        </p:nvSpPr>
        <p:spPr>
          <a:xfrm>
            <a:off x="381000" y="228600"/>
            <a:ext cx="8458200" cy="914400"/>
          </a:xfrm>
        </p:spPr>
        <p:txBody>
          <a:bodyPr/>
          <a:lstStyle/>
          <a:p>
            <a:r>
              <a:rPr lang="en-US" sz="3600" dirty="0" smtClean="0"/>
              <a:t>1994 Worldwide Flock of Condors</a:t>
            </a:r>
          </a:p>
        </p:txBody>
      </p:sp>
      <p:sp>
        <p:nvSpPr>
          <p:cNvPr id="52240" name="Oval 16"/>
          <p:cNvSpPr>
            <a:spLocks noChangeArrowheads="1"/>
          </p:cNvSpPr>
          <p:nvPr/>
        </p:nvSpPr>
        <p:spPr bwMode="auto">
          <a:xfrm>
            <a:off x="1384300" y="2603500"/>
            <a:ext cx="381000" cy="304800"/>
          </a:xfrm>
          <a:prstGeom prst="ellipse">
            <a:avLst/>
          </a:prstGeom>
          <a:solidFill>
            <a:srgbClr val="FF0000"/>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smtClean="0">
              <a:solidFill>
                <a:schemeClr val="bg1"/>
              </a:solidFill>
            </a:endParaRPr>
          </a:p>
        </p:txBody>
      </p:sp>
      <p:sp>
        <p:nvSpPr>
          <p:cNvPr id="52241" name="Oval 17"/>
          <p:cNvSpPr>
            <a:spLocks noChangeArrowheads="1"/>
          </p:cNvSpPr>
          <p:nvPr/>
        </p:nvSpPr>
        <p:spPr bwMode="auto">
          <a:xfrm>
            <a:off x="1536700" y="3289300"/>
            <a:ext cx="381000" cy="304800"/>
          </a:xfrm>
          <a:prstGeom prst="ellipse">
            <a:avLst/>
          </a:prstGeom>
          <a:solidFill>
            <a:srgbClr val="FF0000"/>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smtClean="0">
              <a:solidFill>
                <a:schemeClr val="bg1"/>
              </a:solidFill>
            </a:endParaRPr>
          </a:p>
        </p:txBody>
      </p:sp>
      <p:sp>
        <p:nvSpPr>
          <p:cNvPr id="52242" name="Oval 18"/>
          <p:cNvSpPr>
            <a:spLocks noChangeArrowheads="1"/>
          </p:cNvSpPr>
          <p:nvPr/>
        </p:nvSpPr>
        <p:spPr bwMode="auto">
          <a:xfrm>
            <a:off x="3302000" y="1905000"/>
            <a:ext cx="381000" cy="304800"/>
          </a:xfrm>
          <a:prstGeom prst="ellipse">
            <a:avLst/>
          </a:prstGeom>
          <a:solidFill>
            <a:srgbClr val="FF0000"/>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smtClean="0">
              <a:solidFill>
                <a:schemeClr val="bg1"/>
              </a:solidFill>
            </a:endParaRPr>
          </a:p>
        </p:txBody>
      </p:sp>
      <p:sp>
        <p:nvSpPr>
          <p:cNvPr id="52243" name="Oval 19"/>
          <p:cNvSpPr>
            <a:spLocks noChangeArrowheads="1"/>
          </p:cNvSpPr>
          <p:nvPr/>
        </p:nvSpPr>
        <p:spPr bwMode="auto">
          <a:xfrm>
            <a:off x="5105400" y="1828800"/>
            <a:ext cx="381000" cy="304800"/>
          </a:xfrm>
          <a:prstGeom prst="ellipse">
            <a:avLst/>
          </a:prstGeom>
          <a:solidFill>
            <a:srgbClr val="FF0000"/>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smtClean="0">
              <a:solidFill>
                <a:schemeClr val="bg1"/>
              </a:solidFill>
            </a:endParaRPr>
          </a:p>
        </p:txBody>
      </p:sp>
      <p:sp>
        <p:nvSpPr>
          <p:cNvPr id="52244" name="Oval 20"/>
          <p:cNvSpPr>
            <a:spLocks noChangeArrowheads="1"/>
          </p:cNvSpPr>
          <p:nvPr/>
        </p:nvSpPr>
        <p:spPr bwMode="auto">
          <a:xfrm>
            <a:off x="6032500" y="1828800"/>
            <a:ext cx="381000" cy="304800"/>
          </a:xfrm>
          <a:prstGeom prst="ellipse">
            <a:avLst/>
          </a:prstGeom>
          <a:solidFill>
            <a:srgbClr val="FF0000"/>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smtClean="0">
              <a:solidFill>
                <a:schemeClr val="bg1"/>
              </a:solidFill>
            </a:endParaRPr>
          </a:p>
        </p:txBody>
      </p:sp>
      <p:sp>
        <p:nvSpPr>
          <p:cNvPr id="52245" name="Oval 21"/>
          <p:cNvSpPr>
            <a:spLocks noChangeArrowheads="1"/>
          </p:cNvSpPr>
          <p:nvPr/>
        </p:nvSpPr>
        <p:spPr bwMode="auto">
          <a:xfrm>
            <a:off x="5511800" y="2819400"/>
            <a:ext cx="381000" cy="304800"/>
          </a:xfrm>
          <a:prstGeom prst="ellipse">
            <a:avLst/>
          </a:prstGeom>
          <a:solidFill>
            <a:srgbClr val="FF0000"/>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smtClean="0">
              <a:solidFill>
                <a:schemeClr val="bg1"/>
              </a:solidFill>
            </a:endParaRPr>
          </a:p>
        </p:txBody>
      </p:sp>
      <p:sp>
        <p:nvSpPr>
          <p:cNvPr id="52246" name="Oval 22"/>
          <p:cNvSpPr>
            <a:spLocks noChangeArrowheads="1"/>
          </p:cNvSpPr>
          <p:nvPr/>
        </p:nvSpPr>
        <p:spPr bwMode="auto">
          <a:xfrm>
            <a:off x="7239000" y="3657600"/>
            <a:ext cx="381000" cy="304800"/>
          </a:xfrm>
          <a:prstGeom prst="ellipse">
            <a:avLst/>
          </a:prstGeom>
          <a:solidFill>
            <a:srgbClr val="FF0000"/>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smtClean="0">
              <a:solidFill>
                <a:schemeClr val="bg1"/>
              </a:solidFill>
            </a:endParaRPr>
          </a:p>
        </p:txBody>
      </p:sp>
      <p:sp>
        <p:nvSpPr>
          <p:cNvPr id="52247" name="Oval 23"/>
          <p:cNvSpPr>
            <a:spLocks noChangeArrowheads="1"/>
          </p:cNvSpPr>
          <p:nvPr/>
        </p:nvSpPr>
        <p:spPr bwMode="auto">
          <a:xfrm>
            <a:off x="5943600" y="4978400"/>
            <a:ext cx="381000" cy="304800"/>
          </a:xfrm>
          <a:prstGeom prst="ellipse">
            <a:avLst/>
          </a:prstGeom>
          <a:solidFill>
            <a:srgbClr val="FF0000"/>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smtClean="0">
              <a:solidFill>
                <a:schemeClr val="bg1"/>
              </a:solidFill>
            </a:endParaRPr>
          </a:p>
        </p:txBody>
      </p:sp>
      <p:sp>
        <p:nvSpPr>
          <p:cNvPr id="52248" name="Oval 24"/>
          <p:cNvSpPr>
            <a:spLocks noChangeArrowheads="1"/>
          </p:cNvSpPr>
          <p:nvPr/>
        </p:nvSpPr>
        <p:spPr bwMode="auto">
          <a:xfrm>
            <a:off x="3606800" y="4660900"/>
            <a:ext cx="381000" cy="304800"/>
          </a:xfrm>
          <a:prstGeom prst="ellipse">
            <a:avLst/>
          </a:prstGeom>
          <a:solidFill>
            <a:srgbClr val="FF0000"/>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smtClean="0">
              <a:solidFill>
                <a:schemeClr val="bg1"/>
              </a:solidFill>
            </a:endParaRPr>
          </a:p>
        </p:txBody>
      </p:sp>
      <p:sp>
        <p:nvSpPr>
          <p:cNvPr id="52249" name="Line 25"/>
          <p:cNvSpPr>
            <a:spLocks noChangeShapeType="1"/>
          </p:cNvSpPr>
          <p:nvPr/>
        </p:nvSpPr>
        <p:spPr bwMode="auto">
          <a:xfrm flipH="1" flipV="1">
            <a:off x="1587500" y="2908300"/>
            <a:ext cx="101600" cy="3937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2800" b="1" smtClean="0">
              <a:solidFill>
                <a:schemeClr val="bg1"/>
              </a:solidFill>
              <a:latin typeface="Times New Roman" pitchFamily="18" charset="0"/>
            </a:endParaRPr>
          </a:p>
        </p:txBody>
      </p:sp>
      <p:sp>
        <p:nvSpPr>
          <p:cNvPr id="52250" name="Line 26"/>
          <p:cNvSpPr>
            <a:spLocks noChangeShapeType="1"/>
          </p:cNvSpPr>
          <p:nvPr/>
        </p:nvSpPr>
        <p:spPr bwMode="auto">
          <a:xfrm flipV="1">
            <a:off x="1892300" y="2197100"/>
            <a:ext cx="1511300" cy="12065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2800" smtClean="0">
              <a:solidFill>
                <a:srgbClr val="000000"/>
              </a:solidFill>
              <a:latin typeface="Times New Roman" pitchFamily="18" charset="0"/>
            </a:endParaRPr>
          </a:p>
        </p:txBody>
      </p:sp>
      <p:sp>
        <p:nvSpPr>
          <p:cNvPr id="52251" name="Line 27"/>
          <p:cNvSpPr>
            <a:spLocks noChangeShapeType="1"/>
          </p:cNvSpPr>
          <p:nvPr/>
        </p:nvSpPr>
        <p:spPr bwMode="auto">
          <a:xfrm>
            <a:off x="3670300" y="2082800"/>
            <a:ext cx="1866900" cy="8128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2800" b="1" smtClean="0">
              <a:solidFill>
                <a:schemeClr val="bg1"/>
              </a:solidFill>
              <a:latin typeface="Times New Roman" pitchFamily="18" charset="0"/>
            </a:endParaRPr>
          </a:p>
        </p:txBody>
      </p:sp>
      <p:sp>
        <p:nvSpPr>
          <p:cNvPr id="52252" name="Line 28"/>
          <p:cNvSpPr>
            <a:spLocks noChangeShapeType="1"/>
          </p:cNvSpPr>
          <p:nvPr/>
        </p:nvSpPr>
        <p:spPr bwMode="auto">
          <a:xfrm>
            <a:off x="3644900" y="1981200"/>
            <a:ext cx="14605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2800" b="1" smtClean="0">
              <a:solidFill>
                <a:schemeClr val="bg1"/>
              </a:solidFill>
              <a:latin typeface="Times New Roman" pitchFamily="18" charset="0"/>
            </a:endParaRPr>
          </a:p>
        </p:txBody>
      </p:sp>
      <p:sp>
        <p:nvSpPr>
          <p:cNvPr id="52253" name="Line 29"/>
          <p:cNvSpPr>
            <a:spLocks noChangeShapeType="1"/>
          </p:cNvSpPr>
          <p:nvPr/>
        </p:nvSpPr>
        <p:spPr bwMode="auto">
          <a:xfrm>
            <a:off x="5334000" y="2133600"/>
            <a:ext cx="342900" cy="6985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2800" b="1" smtClean="0">
              <a:solidFill>
                <a:schemeClr val="bg1"/>
              </a:solidFill>
              <a:latin typeface="Times New Roman" pitchFamily="18" charset="0"/>
            </a:endParaRPr>
          </a:p>
        </p:txBody>
      </p:sp>
      <p:sp>
        <p:nvSpPr>
          <p:cNvPr id="52254" name="Line 30"/>
          <p:cNvSpPr>
            <a:spLocks noChangeShapeType="1"/>
          </p:cNvSpPr>
          <p:nvPr/>
        </p:nvSpPr>
        <p:spPr bwMode="auto">
          <a:xfrm flipV="1">
            <a:off x="3873500" y="3022600"/>
            <a:ext cx="1663700" cy="165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2800" b="1" smtClean="0">
              <a:solidFill>
                <a:schemeClr val="bg1"/>
              </a:solidFill>
              <a:latin typeface="Times New Roman" pitchFamily="18" charset="0"/>
            </a:endParaRPr>
          </a:p>
        </p:txBody>
      </p:sp>
      <p:sp>
        <p:nvSpPr>
          <p:cNvPr id="52255" name="Line 31"/>
          <p:cNvSpPr>
            <a:spLocks noChangeShapeType="1"/>
          </p:cNvSpPr>
          <p:nvPr/>
        </p:nvSpPr>
        <p:spPr bwMode="auto">
          <a:xfrm>
            <a:off x="5740400" y="3124200"/>
            <a:ext cx="295275" cy="1870075"/>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2800" b="1" smtClean="0">
              <a:solidFill>
                <a:schemeClr val="bg1"/>
              </a:solidFill>
              <a:latin typeface="Times New Roman" pitchFamily="18" charset="0"/>
            </a:endParaRPr>
          </a:p>
        </p:txBody>
      </p:sp>
      <p:sp>
        <p:nvSpPr>
          <p:cNvPr id="52256" name="Line 32"/>
          <p:cNvSpPr>
            <a:spLocks noChangeShapeType="1"/>
          </p:cNvSpPr>
          <p:nvPr/>
        </p:nvSpPr>
        <p:spPr bwMode="auto">
          <a:xfrm flipV="1">
            <a:off x="6223000" y="3873500"/>
            <a:ext cx="1041400" cy="11176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2800" b="1" smtClean="0">
              <a:solidFill>
                <a:schemeClr val="bg1"/>
              </a:solidFill>
              <a:latin typeface="Times New Roman" pitchFamily="18" charset="0"/>
            </a:endParaRPr>
          </a:p>
        </p:txBody>
      </p:sp>
      <p:sp>
        <p:nvSpPr>
          <p:cNvPr id="52257" name="Line 33"/>
          <p:cNvSpPr>
            <a:spLocks noChangeShapeType="1"/>
          </p:cNvSpPr>
          <p:nvPr/>
        </p:nvSpPr>
        <p:spPr bwMode="auto">
          <a:xfrm>
            <a:off x="5880100" y="3009900"/>
            <a:ext cx="1397000" cy="6985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2800" b="1" smtClean="0">
              <a:solidFill>
                <a:schemeClr val="bg1"/>
              </a:solidFill>
              <a:latin typeface="Times New Roman" pitchFamily="18" charset="0"/>
            </a:endParaRPr>
          </a:p>
        </p:txBody>
      </p:sp>
      <p:sp>
        <p:nvSpPr>
          <p:cNvPr id="52258" name="Text Box 34"/>
          <p:cNvSpPr txBox="1">
            <a:spLocks noChangeArrowheads="1"/>
          </p:cNvSpPr>
          <p:nvPr/>
        </p:nvSpPr>
        <p:spPr bwMode="auto">
          <a:xfrm>
            <a:off x="1279525" y="2212975"/>
            <a:ext cx="603250" cy="36671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r>
              <a:rPr lang="en-US" sz="1800" b="1" dirty="0" smtClean="0">
                <a:solidFill>
                  <a:schemeClr val="bg1"/>
                </a:solidFill>
                <a:latin typeface="Comic Sans MS" pitchFamily="66" charset="0"/>
              </a:rPr>
              <a:t>200</a:t>
            </a:r>
          </a:p>
        </p:txBody>
      </p:sp>
      <p:sp>
        <p:nvSpPr>
          <p:cNvPr id="52259" name="Text Box 35"/>
          <p:cNvSpPr txBox="1">
            <a:spLocks noChangeArrowheads="1"/>
          </p:cNvSpPr>
          <p:nvPr/>
        </p:nvSpPr>
        <p:spPr bwMode="auto">
          <a:xfrm>
            <a:off x="1139825" y="3279775"/>
            <a:ext cx="323850" cy="36671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r>
              <a:rPr lang="en-US" sz="1800" b="1" smtClean="0">
                <a:solidFill>
                  <a:schemeClr val="bg1"/>
                </a:solidFill>
                <a:latin typeface="Comic Sans MS" pitchFamily="66" charset="0"/>
              </a:rPr>
              <a:t>3</a:t>
            </a:r>
          </a:p>
        </p:txBody>
      </p:sp>
      <p:sp>
        <p:nvSpPr>
          <p:cNvPr id="52260" name="Text Box 36"/>
          <p:cNvSpPr txBox="1">
            <a:spLocks noChangeArrowheads="1"/>
          </p:cNvSpPr>
          <p:nvPr/>
        </p:nvSpPr>
        <p:spPr bwMode="auto">
          <a:xfrm>
            <a:off x="974725" y="3810000"/>
            <a:ext cx="1369286" cy="46166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r>
              <a:rPr lang="en-US" sz="2400" b="1" dirty="0" smtClean="0">
                <a:solidFill>
                  <a:schemeClr val="bg1"/>
                </a:solidFill>
                <a:latin typeface="Comic Sans MS" pitchFamily="66" charset="0"/>
              </a:rPr>
              <a:t>Madison</a:t>
            </a:r>
          </a:p>
        </p:txBody>
      </p:sp>
      <p:sp>
        <p:nvSpPr>
          <p:cNvPr id="52261" name="Text Box 37"/>
          <p:cNvSpPr txBox="1">
            <a:spLocks noChangeArrowheads="1"/>
          </p:cNvSpPr>
          <p:nvPr/>
        </p:nvSpPr>
        <p:spPr bwMode="auto">
          <a:xfrm>
            <a:off x="2968625" y="2586335"/>
            <a:ext cx="965329" cy="46166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r>
              <a:rPr lang="en-US" sz="2400" b="1" dirty="0" smtClean="0">
                <a:solidFill>
                  <a:schemeClr val="bg1"/>
                </a:solidFill>
                <a:latin typeface="Comic Sans MS" pitchFamily="66" charset="0"/>
              </a:rPr>
              <a:t>Delft</a:t>
            </a:r>
          </a:p>
        </p:txBody>
      </p:sp>
      <p:sp>
        <p:nvSpPr>
          <p:cNvPr id="52262" name="Text Box 38"/>
          <p:cNvSpPr txBox="1">
            <a:spLocks noChangeArrowheads="1"/>
          </p:cNvSpPr>
          <p:nvPr/>
        </p:nvSpPr>
        <p:spPr bwMode="auto">
          <a:xfrm>
            <a:off x="2971801" y="4648200"/>
            <a:ext cx="533399" cy="3693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r>
              <a:rPr lang="en-US" sz="1800" b="1" dirty="0" smtClean="0">
                <a:solidFill>
                  <a:schemeClr val="bg1"/>
                </a:solidFill>
                <a:latin typeface="Comic Sans MS" pitchFamily="66" charset="0"/>
              </a:rPr>
              <a:t>10</a:t>
            </a:r>
          </a:p>
        </p:txBody>
      </p:sp>
      <p:sp>
        <p:nvSpPr>
          <p:cNvPr id="52263" name="Text Box 39"/>
          <p:cNvSpPr txBox="1">
            <a:spLocks noChangeArrowheads="1"/>
          </p:cNvSpPr>
          <p:nvPr/>
        </p:nvSpPr>
        <p:spPr bwMode="auto">
          <a:xfrm>
            <a:off x="2981325" y="1857375"/>
            <a:ext cx="323850" cy="36671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r>
              <a:rPr lang="en-US" sz="1800" b="1" smtClean="0">
                <a:solidFill>
                  <a:schemeClr val="bg1"/>
                </a:solidFill>
                <a:latin typeface="Comic Sans MS" pitchFamily="66" charset="0"/>
              </a:rPr>
              <a:t>3</a:t>
            </a:r>
          </a:p>
        </p:txBody>
      </p:sp>
      <p:sp>
        <p:nvSpPr>
          <p:cNvPr id="52264" name="Text Box 40"/>
          <p:cNvSpPr txBox="1">
            <a:spLocks noChangeArrowheads="1"/>
          </p:cNvSpPr>
          <p:nvPr/>
        </p:nvSpPr>
        <p:spPr bwMode="auto">
          <a:xfrm>
            <a:off x="3048000" y="5278438"/>
            <a:ext cx="1220206" cy="46166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r>
              <a:rPr lang="en-US" sz="2400" b="1" dirty="0" smtClean="0">
                <a:solidFill>
                  <a:schemeClr val="bg1"/>
                </a:solidFill>
                <a:latin typeface="Comic Sans MS" pitchFamily="66" charset="0"/>
              </a:rPr>
              <a:t>Geneva</a:t>
            </a:r>
            <a:endParaRPr lang="en-US" sz="1800" b="1" dirty="0" smtClean="0">
              <a:solidFill>
                <a:schemeClr val="bg1"/>
              </a:solidFill>
              <a:latin typeface="Arial" charset="0"/>
            </a:endParaRPr>
          </a:p>
        </p:txBody>
      </p:sp>
      <p:sp>
        <p:nvSpPr>
          <p:cNvPr id="52265" name="Text Box 41"/>
          <p:cNvSpPr txBox="1">
            <a:spLocks noChangeArrowheads="1"/>
          </p:cNvSpPr>
          <p:nvPr/>
        </p:nvSpPr>
        <p:spPr bwMode="auto">
          <a:xfrm>
            <a:off x="5597525" y="2035175"/>
            <a:ext cx="463550" cy="36671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r>
              <a:rPr lang="en-US" sz="1800" b="1" smtClean="0">
                <a:solidFill>
                  <a:schemeClr val="bg1"/>
                </a:solidFill>
                <a:latin typeface="Comic Sans MS" pitchFamily="66" charset="0"/>
              </a:rPr>
              <a:t>30</a:t>
            </a:r>
          </a:p>
        </p:txBody>
      </p:sp>
      <p:sp>
        <p:nvSpPr>
          <p:cNvPr id="52266" name="Text Box 42"/>
          <p:cNvSpPr txBox="1">
            <a:spLocks noChangeArrowheads="1"/>
          </p:cNvSpPr>
          <p:nvPr/>
        </p:nvSpPr>
        <p:spPr bwMode="auto">
          <a:xfrm>
            <a:off x="4860925" y="2187575"/>
            <a:ext cx="466794" cy="3693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r>
              <a:rPr lang="en-US" sz="1800" b="1" smtClean="0">
                <a:solidFill>
                  <a:schemeClr val="bg1"/>
                </a:solidFill>
                <a:latin typeface="Comic Sans MS" pitchFamily="66" charset="0"/>
              </a:rPr>
              <a:t>10</a:t>
            </a:r>
          </a:p>
        </p:txBody>
      </p:sp>
      <p:sp>
        <p:nvSpPr>
          <p:cNvPr id="52267" name="Line 43"/>
          <p:cNvSpPr>
            <a:spLocks noChangeShapeType="1"/>
          </p:cNvSpPr>
          <p:nvPr/>
        </p:nvSpPr>
        <p:spPr bwMode="auto">
          <a:xfrm flipH="1">
            <a:off x="5753100" y="2120900"/>
            <a:ext cx="431800" cy="72390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2800" b="1" smtClean="0">
              <a:solidFill>
                <a:schemeClr val="bg1"/>
              </a:solidFill>
              <a:latin typeface="Times New Roman" pitchFamily="18" charset="0"/>
            </a:endParaRPr>
          </a:p>
        </p:txBody>
      </p:sp>
    </p:spTree>
    <p:extLst>
      <p:ext uri="{BB962C8B-B14F-4D97-AF65-F5344CB8AC3E}">
        <p14:creationId xmlns:p14="http://schemas.microsoft.com/office/powerpoint/2010/main" val="29914791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50888"/>
            <a:ext cx="9144000"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0" y="6189663"/>
            <a:ext cx="9144000" cy="674687"/>
          </a:xfrm>
          <a:prstGeom prst="rect">
            <a:avLst/>
          </a:prstGeom>
          <a:solidFill>
            <a:srgbClr val="8B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prstClr val="white"/>
              </a:solidFill>
            </a:endParaRPr>
          </a:p>
        </p:txBody>
      </p:sp>
      <p:grpSp>
        <p:nvGrpSpPr>
          <p:cNvPr id="70661" name="Group 3"/>
          <p:cNvGrpSpPr>
            <a:grpSpLocks/>
          </p:cNvGrpSpPr>
          <p:nvPr/>
        </p:nvGrpSpPr>
        <p:grpSpPr bwMode="auto">
          <a:xfrm>
            <a:off x="0" y="4876800"/>
            <a:ext cx="2909888" cy="1876425"/>
            <a:chOff x="0" y="4876732"/>
            <a:chExt cx="2910080" cy="1876894"/>
          </a:xfrm>
        </p:grpSpPr>
        <p:sp>
          <p:nvSpPr>
            <p:cNvPr id="70671" name="TextBox 8"/>
            <p:cNvSpPr txBox="1">
              <a:spLocks noChangeArrowheads="1"/>
            </p:cNvSpPr>
            <p:nvPr/>
          </p:nvSpPr>
          <p:spPr bwMode="auto">
            <a:xfrm>
              <a:off x="0" y="6383646"/>
              <a:ext cx="2910080" cy="36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defTabSz="457200">
                <a:defRPr sz="2800">
                  <a:solidFill>
                    <a:schemeClr val="tx1"/>
                  </a:solidFill>
                  <a:latin typeface="Times New Roman" pitchFamily="18" charset="0"/>
                  <a:cs typeface="Arial" charset="0"/>
                </a:defRPr>
              </a:lvl1pPr>
              <a:lvl2pPr marL="742950" indent="-285750" defTabSz="457200">
                <a:defRPr sz="2800">
                  <a:solidFill>
                    <a:schemeClr val="tx1"/>
                  </a:solidFill>
                  <a:latin typeface="Times New Roman" pitchFamily="18" charset="0"/>
                  <a:cs typeface="Arial" charset="0"/>
                </a:defRPr>
              </a:lvl2pPr>
              <a:lvl3pPr marL="1143000" indent="-228600" defTabSz="457200">
                <a:defRPr sz="2800">
                  <a:solidFill>
                    <a:schemeClr val="tx1"/>
                  </a:solidFill>
                  <a:latin typeface="Times New Roman" pitchFamily="18" charset="0"/>
                  <a:cs typeface="Arial" charset="0"/>
                </a:defRPr>
              </a:lvl3pPr>
              <a:lvl4pPr marL="1600200" indent="-228600" defTabSz="457200">
                <a:defRPr sz="2800">
                  <a:solidFill>
                    <a:schemeClr val="tx1"/>
                  </a:solidFill>
                  <a:latin typeface="Times New Roman" pitchFamily="18" charset="0"/>
                  <a:cs typeface="Arial" charset="0"/>
                </a:defRPr>
              </a:lvl4pPr>
              <a:lvl5pPr marL="2057400" indent="-228600" defTabSz="457200">
                <a:defRPr sz="2800">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sz="2800">
                  <a:solidFill>
                    <a:schemeClr val="tx1"/>
                  </a:solidFill>
                  <a:latin typeface="Times New Roman" pitchFamily="18" charset="0"/>
                  <a:cs typeface="Arial" charset="0"/>
                </a:defRPr>
              </a:lvl9pPr>
            </a:lstStyle>
            <a:p>
              <a:pPr algn="ctr"/>
              <a:r>
                <a:rPr lang="en-US" sz="1800" b="1">
                  <a:solidFill>
                    <a:srgbClr val="FFFFFF"/>
                  </a:solidFill>
                  <a:latin typeface="Calibri" pitchFamily="34" charset="0"/>
                </a:rPr>
                <a:t>Desktop</a:t>
              </a:r>
            </a:p>
          </p:txBody>
        </p:sp>
        <p:sp>
          <p:nvSpPr>
            <p:cNvPr id="70672" name="TextBox 13"/>
            <p:cNvSpPr txBox="1">
              <a:spLocks noChangeArrowheads="1"/>
            </p:cNvSpPr>
            <p:nvPr/>
          </p:nvSpPr>
          <p:spPr bwMode="auto">
            <a:xfrm>
              <a:off x="76205" y="4876732"/>
              <a:ext cx="2514766" cy="12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Times New Roman" pitchFamily="18" charset="0"/>
                  <a:cs typeface="Arial" charset="0"/>
                </a:defRPr>
              </a:lvl1pPr>
              <a:lvl2pPr marL="742950" indent="-285750" defTabSz="457200">
                <a:defRPr sz="2800">
                  <a:solidFill>
                    <a:schemeClr val="tx1"/>
                  </a:solidFill>
                  <a:latin typeface="Times New Roman" pitchFamily="18" charset="0"/>
                  <a:cs typeface="Arial" charset="0"/>
                </a:defRPr>
              </a:lvl2pPr>
              <a:lvl3pPr marL="1143000" indent="-228600" defTabSz="457200">
                <a:defRPr sz="2800">
                  <a:solidFill>
                    <a:schemeClr val="tx1"/>
                  </a:solidFill>
                  <a:latin typeface="Times New Roman" pitchFamily="18" charset="0"/>
                  <a:cs typeface="Arial" charset="0"/>
                </a:defRPr>
              </a:lvl3pPr>
              <a:lvl4pPr marL="1600200" indent="-228600" defTabSz="457200">
                <a:defRPr sz="2800">
                  <a:solidFill>
                    <a:schemeClr val="tx1"/>
                  </a:solidFill>
                  <a:latin typeface="Times New Roman" pitchFamily="18" charset="0"/>
                  <a:cs typeface="Arial" charset="0"/>
                </a:defRPr>
              </a:lvl4pPr>
              <a:lvl5pPr marL="2057400" indent="-228600" defTabSz="457200">
                <a:defRPr sz="2800">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sz="2800">
                  <a:solidFill>
                    <a:schemeClr val="tx1"/>
                  </a:solidFill>
                  <a:latin typeface="Times New Roman" pitchFamily="18" charset="0"/>
                  <a:cs typeface="Arial" charset="0"/>
                </a:defRPr>
              </a:lvl9pPr>
            </a:lstStyle>
            <a:p>
              <a:pPr algn="ctr"/>
              <a:r>
                <a:rPr lang="en-US" sz="3600" b="1">
                  <a:solidFill>
                    <a:srgbClr val="FFFFFF"/>
                  </a:solidFill>
                  <a:latin typeface="Calibri" pitchFamily="34" charset="0"/>
                </a:rPr>
                <a:t>.03 million</a:t>
              </a:r>
            </a:p>
            <a:p>
              <a:pPr algn="ctr"/>
              <a:r>
                <a:rPr lang="en-US" sz="3600" b="1">
                  <a:solidFill>
                    <a:srgbClr val="FFFFFF"/>
                  </a:solidFill>
                  <a:latin typeface="Calibri" pitchFamily="34" charset="0"/>
                </a:rPr>
                <a:t>hours</a:t>
              </a:r>
            </a:p>
          </p:txBody>
        </p:sp>
      </p:grpSp>
      <p:grpSp>
        <p:nvGrpSpPr>
          <p:cNvPr id="70662" name="Group 4"/>
          <p:cNvGrpSpPr>
            <a:grpSpLocks/>
          </p:cNvGrpSpPr>
          <p:nvPr/>
        </p:nvGrpSpPr>
        <p:grpSpPr bwMode="auto">
          <a:xfrm>
            <a:off x="-3370263" y="3435350"/>
            <a:ext cx="9424988" cy="6596063"/>
            <a:chOff x="-3370092" y="3434581"/>
            <a:chExt cx="9424174" cy="6596152"/>
          </a:xfrm>
        </p:grpSpPr>
        <p:sp>
          <p:nvSpPr>
            <p:cNvPr id="7" name="Arc 6"/>
            <p:cNvSpPr/>
            <p:nvPr/>
          </p:nvSpPr>
          <p:spPr>
            <a:xfrm>
              <a:off x="-3370092" y="3669534"/>
              <a:ext cx="6732007" cy="6361199"/>
            </a:xfrm>
            <a:prstGeom prst="arc">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sz="1800">
                <a:solidFill>
                  <a:prstClr val="black"/>
                </a:solidFill>
              </a:endParaRPr>
            </a:p>
          </p:txBody>
        </p:sp>
        <p:sp>
          <p:nvSpPr>
            <p:cNvPr id="70669" name="TextBox 9"/>
            <p:cNvSpPr txBox="1">
              <a:spLocks noChangeArrowheads="1"/>
            </p:cNvSpPr>
            <p:nvPr/>
          </p:nvSpPr>
          <p:spPr bwMode="auto">
            <a:xfrm>
              <a:off x="3525413" y="6384196"/>
              <a:ext cx="2528669" cy="369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Times New Roman" pitchFamily="18" charset="0"/>
                  <a:cs typeface="Arial" charset="0"/>
                </a:defRPr>
              </a:lvl1pPr>
              <a:lvl2pPr marL="742950" indent="-285750" defTabSz="457200">
                <a:defRPr sz="2800">
                  <a:solidFill>
                    <a:schemeClr val="tx1"/>
                  </a:solidFill>
                  <a:latin typeface="Times New Roman" pitchFamily="18" charset="0"/>
                  <a:cs typeface="Arial" charset="0"/>
                </a:defRPr>
              </a:lvl2pPr>
              <a:lvl3pPr marL="1143000" indent="-228600" defTabSz="457200">
                <a:defRPr sz="2800">
                  <a:solidFill>
                    <a:schemeClr val="tx1"/>
                  </a:solidFill>
                  <a:latin typeface="Times New Roman" pitchFamily="18" charset="0"/>
                  <a:cs typeface="Arial" charset="0"/>
                </a:defRPr>
              </a:lvl3pPr>
              <a:lvl4pPr marL="1600200" indent="-228600" defTabSz="457200">
                <a:defRPr sz="2800">
                  <a:solidFill>
                    <a:schemeClr val="tx1"/>
                  </a:solidFill>
                  <a:latin typeface="Times New Roman" pitchFamily="18" charset="0"/>
                  <a:cs typeface="Arial" charset="0"/>
                </a:defRPr>
              </a:lvl4pPr>
              <a:lvl5pPr marL="2057400" indent="-228600" defTabSz="457200">
                <a:defRPr sz="2800">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sz="2800">
                  <a:solidFill>
                    <a:schemeClr val="tx1"/>
                  </a:solidFill>
                  <a:latin typeface="Times New Roman" pitchFamily="18" charset="0"/>
                  <a:cs typeface="Arial" charset="0"/>
                </a:defRPr>
              </a:lvl9pPr>
            </a:lstStyle>
            <a:p>
              <a:pPr algn="ctr"/>
              <a:r>
                <a:rPr lang="en-US" sz="1800" b="1">
                  <a:solidFill>
                    <a:srgbClr val="FFFFFF"/>
                  </a:solidFill>
                  <a:latin typeface="Calibri" pitchFamily="34" charset="0"/>
                </a:rPr>
                <a:t>UW-Madison CHTC</a:t>
              </a:r>
            </a:p>
          </p:txBody>
        </p:sp>
        <p:sp>
          <p:nvSpPr>
            <p:cNvPr id="70670" name="TextBox 15"/>
            <p:cNvSpPr txBox="1">
              <a:spLocks noChangeArrowheads="1"/>
            </p:cNvSpPr>
            <p:nvPr/>
          </p:nvSpPr>
          <p:spPr bwMode="auto">
            <a:xfrm>
              <a:off x="2515851" y="3434581"/>
              <a:ext cx="2306438" cy="120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Times New Roman" pitchFamily="18" charset="0"/>
                  <a:cs typeface="Arial" charset="0"/>
                </a:defRPr>
              </a:lvl1pPr>
              <a:lvl2pPr marL="742950" indent="-285750" defTabSz="457200">
                <a:defRPr sz="2800">
                  <a:solidFill>
                    <a:schemeClr val="tx1"/>
                  </a:solidFill>
                  <a:latin typeface="Times New Roman" pitchFamily="18" charset="0"/>
                  <a:cs typeface="Arial" charset="0"/>
                </a:defRPr>
              </a:lvl2pPr>
              <a:lvl3pPr marL="1143000" indent="-228600" defTabSz="457200">
                <a:defRPr sz="2800">
                  <a:solidFill>
                    <a:schemeClr val="tx1"/>
                  </a:solidFill>
                  <a:latin typeface="Times New Roman" pitchFamily="18" charset="0"/>
                  <a:cs typeface="Arial" charset="0"/>
                </a:defRPr>
              </a:lvl3pPr>
              <a:lvl4pPr marL="1600200" indent="-228600" defTabSz="457200">
                <a:defRPr sz="2800">
                  <a:solidFill>
                    <a:schemeClr val="tx1"/>
                  </a:solidFill>
                  <a:latin typeface="Times New Roman" pitchFamily="18" charset="0"/>
                  <a:cs typeface="Arial" charset="0"/>
                </a:defRPr>
              </a:lvl4pPr>
              <a:lvl5pPr marL="2057400" indent="-228600" defTabSz="457200">
                <a:defRPr sz="2800">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sz="2800">
                  <a:solidFill>
                    <a:schemeClr val="tx1"/>
                  </a:solidFill>
                  <a:latin typeface="Times New Roman" pitchFamily="18" charset="0"/>
                  <a:cs typeface="Arial" charset="0"/>
                </a:defRPr>
              </a:lvl9pPr>
            </a:lstStyle>
            <a:p>
              <a:pPr algn="ctr"/>
              <a:r>
                <a:rPr lang="en-US" sz="3600" b="1" dirty="0" smtClean="0">
                  <a:solidFill>
                    <a:srgbClr val="FFFFFF"/>
                  </a:solidFill>
                  <a:latin typeface="Calibri" pitchFamily="34" charset="0"/>
                </a:rPr>
                <a:t>100 </a:t>
              </a:r>
              <a:r>
                <a:rPr lang="en-US" sz="3600" b="1" dirty="0">
                  <a:solidFill>
                    <a:srgbClr val="FFFFFF"/>
                  </a:solidFill>
                  <a:latin typeface="Calibri" pitchFamily="34" charset="0"/>
                </a:rPr>
                <a:t>million</a:t>
              </a:r>
            </a:p>
            <a:p>
              <a:pPr algn="ctr"/>
              <a:r>
                <a:rPr lang="en-US" sz="3600" b="1" dirty="0">
                  <a:solidFill>
                    <a:srgbClr val="FFFFFF"/>
                  </a:solidFill>
                  <a:latin typeface="Calibri" pitchFamily="34" charset="0"/>
                </a:rPr>
                <a:t>hours</a:t>
              </a:r>
            </a:p>
          </p:txBody>
        </p:sp>
      </p:grpSp>
      <p:grpSp>
        <p:nvGrpSpPr>
          <p:cNvPr id="70663" name="Group 12"/>
          <p:cNvGrpSpPr>
            <a:grpSpLocks/>
          </p:cNvGrpSpPr>
          <p:nvPr/>
        </p:nvGrpSpPr>
        <p:grpSpPr bwMode="auto">
          <a:xfrm>
            <a:off x="-6430963" y="1279525"/>
            <a:ext cx="15574963" cy="11141075"/>
            <a:chOff x="-6430182" y="1280096"/>
            <a:chExt cx="15574182" cy="11140813"/>
          </a:xfrm>
        </p:grpSpPr>
        <p:sp>
          <p:nvSpPr>
            <p:cNvPr id="8" name="Arc 7"/>
            <p:cNvSpPr/>
            <p:nvPr/>
          </p:nvSpPr>
          <p:spPr>
            <a:xfrm>
              <a:off x="-6430182" y="1280096"/>
              <a:ext cx="12850169" cy="11140813"/>
            </a:xfrm>
            <a:prstGeom prst="arc">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sz="1800">
                <a:solidFill>
                  <a:prstClr val="black"/>
                </a:solidFill>
              </a:endParaRPr>
            </a:p>
          </p:txBody>
        </p:sp>
        <p:sp>
          <p:nvSpPr>
            <p:cNvPr id="70666" name="TextBox 10"/>
            <p:cNvSpPr txBox="1">
              <a:spLocks noChangeArrowheads="1"/>
            </p:cNvSpPr>
            <p:nvPr/>
          </p:nvSpPr>
          <p:spPr bwMode="auto">
            <a:xfrm>
              <a:off x="6750170" y="6383789"/>
              <a:ext cx="2393830" cy="36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Times New Roman" pitchFamily="18" charset="0"/>
                  <a:cs typeface="Arial" charset="0"/>
                </a:defRPr>
              </a:lvl1pPr>
              <a:lvl2pPr marL="742950" indent="-285750" defTabSz="457200">
                <a:defRPr sz="2800">
                  <a:solidFill>
                    <a:schemeClr val="tx1"/>
                  </a:solidFill>
                  <a:latin typeface="Times New Roman" pitchFamily="18" charset="0"/>
                  <a:cs typeface="Arial" charset="0"/>
                </a:defRPr>
              </a:lvl2pPr>
              <a:lvl3pPr marL="1143000" indent="-228600" defTabSz="457200">
                <a:defRPr sz="2800">
                  <a:solidFill>
                    <a:schemeClr val="tx1"/>
                  </a:solidFill>
                  <a:latin typeface="Times New Roman" pitchFamily="18" charset="0"/>
                  <a:cs typeface="Arial" charset="0"/>
                </a:defRPr>
              </a:lvl3pPr>
              <a:lvl4pPr marL="1600200" indent="-228600" defTabSz="457200">
                <a:defRPr sz="2800">
                  <a:solidFill>
                    <a:schemeClr val="tx1"/>
                  </a:solidFill>
                  <a:latin typeface="Times New Roman" pitchFamily="18" charset="0"/>
                  <a:cs typeface="Arial" charset="0"/>
                </a:defRPr>
              </a:lvl4pPr>
              <a:lvl5pPr marL="2057400" indent="-228600" defTabSz="457200">
                <a:defRPr sz="2800">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sz="2800">
                  <a:solidFill>
                    <a:schemeClr val="tx1"/>
                  </a:solidFill>
                  <a:latin typeface="Times New Roman" pitchFamily="18" charset="0"/>
                  <a:cs typeface="Arial" charset="0"/>
                </a:defRPr>
              </a:lvl9pPr>
            </a:lstStyle>
            <a:p>
              <a:pPr algn="ctr"/>
              <a:r>
                <a:rPr lang="en-US" sz="1800" b="1">
                  <a:solidFill>
                    <a:srgbClr val="FFFFFF"/>
                  </a:solidFill>
                  <a:latin typeface="Calibri" pitchFamily="34" charset="0"/>
                </a:rPr>
                <a:t>Open Science Grid</a:t>
              </a:r>
            </a:p>
          </p:txBody>
        </p:sp>
        <p:sp>
          <p:nvSpPr>
            <p:cNvPr id="70667" name="TextBox 17"/>
            <p:cNvSpPr txBox="1">
              <a:spLocks noChangeArrowheads="1"/>
            </p:cNvSpPr>
            <p:nvPr/>
          </p:nvSpPr>
          <p:spPr bwMode="auto">
            <a:xfrm>
              <a:off x="6188223" y="1786497"/>
              <a:ext cx="2306522" cy="120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Times New Roman" pitchFamily="18" charset="0"/>
                  <a:cs typeface="Arial" charset="0"/>
                </a:defRPr>
              </a:lvl1pPr>
              <a:lvl2pPr marL="742950" indent="-285750" defTabSz="457200">
                <a:defRPr sz="2800">
                  <a:solidFill>
                    <a:schemeClr val="tx1"/>
                  </a:solidFill>
                  <a:latin typeface="Times New Roman" pitchFamily="18" charset="0"/>
                  <a:cs typeface="Arial" charset="0"/>
                </a:defRPr>
              </a:lvl2pPr>
              <a:lvl3pPr marL="1143000" indent="-228600" defTabSz="457200">
                <a:defRPr sz="2800">
                  <a:solidFill>
                    <a:schemeClr val="tx1"/>
                  </a:solidFill>
                  <a:latin typeface="Times New Roman" pitchFamily="18" charset="0"/>
                  <a:cs typeface="Arial" charset="0"/>
                </a:defRPr>
              </a:lvl3pPr>
              <a:lvl4pPr marL="1600200" indent="-228600" defTabSz="457200">
                <a:defRPr sz="2800">
                  <a:solidFill>
                    <a:schemeClr val="tx1"/>
                  </a:solidFill>
                  <a:latin typeface="Times New Roman" pitchFamily="18" charset="0"/>
                  <a:cs typeface="Arial" charset="0"/>
                </a:defRPr>
              </a:lvl4pPr>
              <a:lvl5pPr marL="2057400" indent="-228600" defTabSz="457200">
                <a:defRPr sz="2800">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sz="2800">
                  <a:solidFill>
                    <a:schemeClr val="tx1"/>
                  </a:solidFill>
                  <a:latin typeface="Times New Roman" pitchFamily="18" charset="0"/>
                  <a:cs typeface="Arial" charset="0"/>
                </a:defRPr>
              </a:lvl9pPr>
            </a:lstStyle>
            <a:p>
              <a:pPr algn="ctr"/>
              <a:r>
                <a:rPr lang="en-US" sz="3600" b="1" dirty="0" smtClean="0">
                  <a:solidFill>
                    <a:srgbClr val="FFFFFF"/>
                  </a:solidFill>
                  <a:latin typeface="Calibri" pitchFamily="34" charset="0"/>
                </a:rPr>
                <a:t>760 </a:t>
              </a:r>
              <a:r>
                <a:rPr lang="en-US" sz="3600" b="1" dirty="0">
                  <a:solidFill>
                    <a:srgbClr val="FFFFFF"/>
                  </a:solidFill>
                  <a:latin typeface="Calibri" pitchFamily="34" charset="0"/>
                </a:rPr>
                <a:t>million</a:t>
              </a:r>
            </a:p>
            <a:p>
              <a:pPr algn="ctr"/>
              <a:r>
                <a:rPr lang="en-US" sz="3600" b="1" dirty="0">
                  <a:solidFill>
                    <a:srgbClr val="FFFFFF"/>
                  </a:solidFill>
                  <a:latin typeface="Calibri" pitchFamily="34" charset="0"/>
                </a:rPr>
                <a:t>hours</a:t>
              </a:r>
            </a:p>
          </p:txBody>
        </p:sp>
      </p:grpSp>
      <p:sp>
        <p:nvSpPr>
          <p:cNvPr id="2" name="TextBox 1"/>
          <p:cNvSpPr txBox="1"/>
          <p:nvPr/>
        </p:nvSpPr>
        <p:spPr>
          <a:xfrm>
            <a:off x="1998692" y="76200"/>
            <a:ext cx="5545108" cy="646331"/>
          </a:xfrm>
          <a:prstGeom prst="rect">
            <a:avLst/>
          </a:prstGeom>
          <a:noFill/>
        </p:spPr>
        <p:txBody>
          <a:bodyPr wrap="none" rtlCol="0">
            <a:spAutoFit/>
          </a:bodyPr>
          <a:lstStyle/>
          <a:p>
            <a:r>
              <a:rPr lang="en-US" sz="3600" b="1" dirty="0" smtClean="0"/>
              <a:t>HTC on the UW campus </a:t>
            </a:r>
            <a:endParaRPr lang="en-US" sz="3600" b="1" dirty="0"/>
          </a:p>
        </p:txBody>
      </p:sp>
    </p:spTree>
    <p:extLst>
      <p:ext uri="{BB962C8B-B14F-4D97-AF65-F5344CB8AC3E}">
        <p14:creationId xmlns:p14="http://schemas.microsoft.com/office/powerpoint/2010/main" val="1533891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0" y="5181600"/>
            <a:ext cx="9144000" cy="1676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solidFill>
                <a:srgbClr val="000000"/>
              </a:solidFill>
              <a:cs typeface="Arial" charset="0"/>
            </a:endParaRPr>
          </a:p>
        </p:txBody>
      </p:sp>
      <p:sp>
        <p:nvSpPr>
          <p:cNvPr id="45059" name="Rectangle 2"/>
          <p:cNvSpPr>
            <a:spLocks noGrp="1" noChangeArrowheads="1"/>
          </p:cNvSpPr>
          <p:nvPr>
            <p:ph type="body" idx="1"/>
          </p:nvPr>
        </p:nvSpPr>
        <p:spPr>
          <a:xfrm>
            <a:off x="423863" y="593725"/>
            <a:ext cx="8589962" cy="5865813"/>
          </a:xfrm>
        </p:spPr>
        <p:txBody>
          <a:bodyPr/>
          <a:lstStyle/>
          <a:p>
            <a:pPr marL="0" indent="0" eaLnBrk="1" hangingPunct="1">
              <a:buFont typeface="Arial" charset="0"/>
              <a:buNone/>
            </a:pPr>
            <a:r>
              <a:rPr lang="en-US" sz="1600" b="1" smtClean="0"/>
              <a:t>Subject: Meeting request</a:t>
            </a:r>
          </a:p>
          <a:p>
            <a:pPr marL="0" indent="0" eaLnBrk="1" hangingPunct="1">
              <a:buFont typeface="Arial" charset="0"/>
              <a:buNone/>
            </a:pPr>
            <a:r>
              <a:rPr lang="en-US" sz="1600" b="1" smtClean="0"/>
              <a:t>From: Michael Gofman &lt;michael.gofman@gmail.com&gt;</a:t>
            </a:r>
          </a:p>
          <a:p>
            <a:pPr marL="0" indent="0" eaLnBrk="1" hangingPunct="1">
              <a:buFont typeface="Arial" charset="0"/>
              <a:buNone/>
            </a:pPr>
            <a:r>
              <a:rPr lang="en-US" sz="1600" b="1" smtClean="0"/>
              <a:t>Date: Thu, 16 May 2013 11:47:50 -0500</a:t>
            </a:r>
          </a:p>
          <a:p>
            <a:pPr marL="0" indent="0" eaLnBrk="1" hangingPunct="1">
              <a:buFont typeface="Arial" charset="0"/>
              <a:buNone/>
            </a:pPr>
            <a:r>
              <a:rPr lang="en-US" sz="1600" b="1" smtClean="0"/>
              <a:t>To: MIRON LIVNY &lt;MIRON@cs.wisc.edu&gt;</a:t>
            </a:r>
          </a:p>
          <a:p>
            <a:pPr marL="0" indent="0" eaLnBrk="1" hangingPunct="1">
              <a:buFont typeface="Arial" charset="0"/>
              <a:buNone/>
            </a:pPr>
            <a:endParaRPr lang="en-US" sz="1600" b="1" smtClean="0"/>
          </a:p>
          <a:p>
            <a:pPr marL="0" indent="0" eaLnBrk="1" hangingPunct="1">
              <a:buFont typeface="Arial" charset="0"/>
              <a:buNone/>
            </a:pPr>
            <a:r>
              <a:rPr lang="en-US" sz="1600" b="1" smtClean="0"/>
              <a:t>Dear Miron,</a:t>
            </a:r>
          </a:p>
          <a:p>
            <a:pPr marL="0" indent="0" eaLnBrk="1" hangingPunct="1">
              <a:buFont typeface="Arial" charset="0"/>
              <a:buNone/>
            </a:pPr>
            <a:r>
              <a:rPr lang="en-US" sz="2400" b="1" smtClean="0"/>
              <a:t>I am an assistant professor of finance at UW-Madison. I did my Phd at the University of Chicago and master degrees at the Tel Aviv University.</a:t>
            </a:r>
          </a:p>
          <a:p>
            <a:pPr marL="0" indent="0" eaLnBrk="1" hangingPunct="1">
              <a:buFont typeface="Arial" charset="0"/>
              <a:buNone/>
            </a:pPr>
            <a:r>
              <a:rPr lang="en-US" sz="2400" b="1" smtClean="0"/>
              <a:t>In the last couple months I was using HTC resources that you developed to compute optimal financial architecture.</a:t>
            </a:r>
          </a:p>
          <a:p>
            <a:pPr marL="0" indent="0" eaLnBrk="1" hangingPunct="1">
              <a:buFont typeface="Arial" charset="0"/>
              <a:buNone/>
            </a:pPr>
            <a:r>
              <a:rPr lang="en-US" sz="2400" b="1" smtClean="0"/>
              <a:t>I would like to meet with you and tell you more about my project as well to thank you personally for developing this amazing platform.</a:t>
            </a:r>
          </a:p>
          <a:p>
            <a:pPr marL="0" indent="0" eaLnBrk="1" hangingPunct="1">
              <a:buFont typeface="Arial" charset="0"/>
              <a:buNone/>
            </a:pPr>
            <a:endParaRPr lang="en-US" sz="1600" b="1" smtClean="0"/>
          </a:p>
          <a:p>
            <a:pPr marL="0" indent="0" eaLnBrk="1" hangingPunct="1">
              <a:buFont typeface="Arial" charset="0"/>
              <a:buNone/>
            </a:pPr>
            <a:r>
              <a:rPr lang="en-US" sz="1600" b="1" smtClean="0"/>
              <a:t>Yours,</a:t>
            </a:r>
          </a:p>
          <a:p>
            <a:pPr marL="0" indent="0" eaLnBrk="1" hangingPunct="1">
              <a:buFont typeface="Arial" charset="0"/>
              <a:buNone/>
            </a:pPr>
            <a:r>
              <a:rPr lang="en-US" sz="1600" b="1" smtClean="0"/>
              <a:t>Michael</a:t>
            </a:r>
          </a:p>
        </p:txBody>
      </p:sp>
    </p:spTree>
    <p:extLst>
      <p:ext uri="{BB962C8B-B14F-4D97-AF65-F5344CB8AC3E}">
        <p14:creationId xmlns:p14="http://schemas.microsoft.com/office/powerpoint/2010/main" val="32686075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1"/>
            <a:ext cx="7772400" cy="2609850"/>
          </a:xfrm>
        </p:spPr>
        <p:txBody>
          <a:bodyPr>
            <a:normAutofit fontScale="90000"/>
          </a:bodyPr>
          <a:lstStyle/>
          <a:p>
            <a:r>
              <a:rPr lang="en-US" sz="6700" b="1" dirty="0" smtClean="0"/>
              <a:t>Experimental Computer Science where you and other scientists are the </a:t>
            </a:r>
            <a:r>
              <a:rPr lang="en-US" sz="7200" b="1" dirty="0" smtClean="0"/>
              <a:t/>
            </a:r>
            <a:br>
              <a:rPr lang="en-US" sz="7200" b="1" dirty="0" smtClean="0"/>
            </a:br>
            <a:endParaRPr lang="en-US" sz="5400" b="1" dirty="0"/>
          </a:p>
        </p:txBody>
      </p:sp>
      <p:sp>
        <p:nvSpPr>
          <p:cNvPr id="3" name="AutoShape 2" descr="data:image/jpeg;base64,/9j/4AAQSkZJRgABAQAAAQABAAD/2wCEAAkGBwgHBgkIBwgKCgkLDRYPDQwMDRsUFRAWIB0iIiAdHx8kKDQsJCYxJx8fLT0tMTU3Ojo6Iys/RD84QzQ5OjcBCgoKDQwNGg8PGjclHyU3Nzc3Nzc3Nzc3Nzc3Nzc3Nzc3Nzc3Nzc3Nzc3Nzc3Nzc3Nzc3Nzc3Nzc3Nzc3Nzc3N//AABEIAIUAyAMBIgACEQEDEQH/xAAbAAEAAQUBAAAAAAAAAAAAAAAABgEDBAUHAv/EADYQAAEEAQMCBAQEBQQDAAAAAAEAAgMRBAUSITFRBhNBcSIyYYEHQpGhFFJyscEV0eHwFyMk/8QAGQEBAAMBAQAAAAAAAAAAAAAAAAIDBAUB/8QAIxEAAgMBAAEEAwEBAAAAAAAAAAECAxEhEgQiMUETMlFhFP/aAAwDAQACEQMRAD8A7iiIgCIiAIiIAiIgCKlqhKA9IrL5ms6n9FRuVE781e6j5x/p74svovIcCLFKthSPCqKiqgCIiAIiIAiIgCIiAIiIAiIgCIiAIiIAsPUtRxNMxzk507IYga3PNWew+qvzStjbucaruuKfiVqkus6uI2PvFxRTBVWfV3/eypstUC2qp2PDpMfjDScx/l4edGT9QWk/qk08rzYkd9KK4Xi5DsWQxusWK3Vde4U08O6rlRxeW9+9t20dvZc+2yUu6b1TGD4Tts8zhu3le2ZL3Gnjn0K08Go7/wDK2eBMyXJax1UVTF60j2SSWmf5eRGwSRP49V6gz5WuuV1i6pbANaWH+yjOrySYcz/5SbBWqxOrGmZ4OM9i0SyPIjeQA4E1auB4K53J4kfiRufQNAV9SseTx3lwTOIia6jRB79grYerTXSEvTPeHT0UV8LeNMDXp/4Pa+DMDS4Rv6PA60f8KUha4yUlqM0ouLxlURFI8CIiAIiIAiIgCIiAIiIArU0zYm25epHtYCSVpNRyyenIVF1341/pbVW5sg3izxBku13Ig85zYoSGhrT9OvT6qK5+pY8bS6SCxXUKQ+ONByMh7tV09hkcWgTRgW76OA9fqFynUQ6RwqRzi40CAALXPS/JLWzp1qMYkkyTBOxk2O17Qfav34WZp8j4BvHIKi+mCfDYNgPfaXkfcClvcPPEp+IDd6juo2Ra4j1NEww8jzw1wFHoStzhiQSso0T69lGNPzsaCMPkka2MnncfVSPGzI3PiLCHsJ6tPUKCg10rlJfBN45DQKsaliMzYNj+D3V5gG0EL3f3XRzVjOfuS1HMdWxjBN8YsNd0r1WgzI2OdfV3qpt4wiMEszzRDgHMvv0UF0XAOuau2J+bDi445dNI6jXqGj1KxfialhvjYmtM/wAJYzj4s02RsgbtmBJ6cUV3QLU6ZoOm4OLFFBC14ZyJX/E5x72tq0UF0qa3COMwXWKctR6REVxUEREAREQBERAEREAVuaURMLnK4tZqkluDO3VV2z8I6Trj5SwsT5PmAuLuOy1LpXyzkN+Ueqv5MoZEaKwsRweS4O49uq5U5OT6dGMVFcPWpSPhxH7TZqlzDUoLmeXNabNu+q6XqhuEi1HP9HlzHnywaPrXCrak37SyLSXSE/wYe4inV2HKycXRsqSQOjqJg6mT/ZTvF8Kuabdt+y2I0MRgGyT+qs8bM6iErIf04z4zgfj6hjNi27hGHta9vD3WfQ9enRb/APDbMys17sfJFyNk3gtZQAP09FPNT8G4WtbW5mO47eh3UQPdbjQ/C+n6ExzsVgD3/MSST+/stcPdX44ZJcnum1DtraVPMVHuaRweVZBN0rkik1HjXSJNd0LIx8YhuSADE7sbtc0ydImwst9lxG4+nIXYWvLSTas6hpOPqEe/Y2/zfVQtg5LhbVPxfS/4L1P/AFHSGeYf/bH8Lh6gKRBQXRonaPqjRG0iCT4SPS1OQr6m8xlNiW6iqIisIBERAEREAREQFEVUQFFpM2TdKeVuz0KjWWXCc8A0Vk9U+JGj066zGzHXGW8qzi/DwL+vCuZQ8xnIPtaswuIbXbssD+Tb9HvKG7nb9yveGwVyb/pKtSSccdf7L1jSukcA91n6HlXUpaU2Pht4g31A/VXPNrhtALHFVSECulrYZPsyPPePlF/dWDK4kh9gfzD/ACvLY28dP0pH7Ry0EIjwtuIY3zHPGzpuCq6VrXUfmWu1TOfjRl7W3f5a4Kjsertnkc2J7mvaOWu6j/hHLC6FTktJiJI3v2ClcDjEQ1poDm1GcHOLslgJskXtCkG7c0E+q9T1EJx8XhY1Mb6ka02O5UqxXiTHjcLotHVRbIeS2uCFJNMN4UfspQ/Yg/1MpEVVaQKIqogKIqogKIqogKIiIAo5nRu/inAEAgqRqP6wC3JcRQseqy+qXtTNHp37sMLJbJt+MD3WAHgOr0WxBa6PaDfC1k42SccLnz502R7wukjsVk4pbfDh9lr3EuF9lbE5i5bfupQnjIyjpJPTt7lKHqf2Wnx9TaTTib91mMzo3/mHC2RsTMsq2jNZtaeiPcT6gDsFjjIaehVTK2uXBT0rwwNQj3tddKJZUUePO922nE1wpZmTRHpO0fa1gxYUEsnmTStf2G2lFmiuSj8jR8du0S7eSOSVtjJQq1jOmhhZTCAFgZGoNA+Eo5JFb2bMuadjngXRUx00EYUYPWlzvEe6bIYQSbPC6Tis8uBjQKoeilRLybZ5bHxSRdREWkoCIiAIiIAiIgKoiIAtJ4gitrXDtyt2sTUI2yY7mu+yrtj5RwnXLxlpFMZzWmiSqZLWuNhY+deK93b0K9RTxuhADvi9bXOcOYzdv2YxsGyrMz+6vTdQ4dAsNxDuD1VDTRYi1K6wBurleW5Dh8hIHurEjmuBJ4vgLCmm2kU49l53SXDfQZzwBuI5XuXOHAJ6+qixzuG/EKtXTmAbHXweCL9VrrlqM1kOm2mnLz8NcFUbntqydtLUnJbucLqwtbk6jFG17pHBrQa69FYytI3eTqjDQDrBWPHl7nAUSC6lFm6rHJOWsb8N9bUh0stkc0VfNrNJts0KKS0mXg3HdNmNLmnyxzyF0ULUeHcKPFwYy0fG5oLrW3C6NEPCJitl5SKoiK4qCIiAIiIAiIgKIqogKUrGRj+aOCQVkIgIrqmhzSjcx1kd1Etb0TV227DY4OLyba4LqxAPUK3JBG/5mqmVKZfC9xOZaRHnR4hGpMDZe9+ix8qSNhNO/ddMk02B/ULXZPhfDn+ZgJVUvT6SV5zV8jSwU4e61ubJthfLfwsFldHyPAWHJw1xb7LWz/hx/wDPNDDlua2X5tw3Kr/mZbG+O9OU5Mcpx4Z2OePOotBPdYEmp5OFkGKa3MBu66e66hqH4a6pLFhxw50DRikEExH4uK7+61eZ+FerZE80k0+O5snBYwOFfdTVTX0SnZBrjINL4gbs3A2SCoxl6lkZc3zmjxXoV1B/4Q5Lfy2f6yrP/iKcc+W9pHQh6tjFL6Mzlv2QbBmEcga59H24U+8M52M3JiZmxysIIJFWSO47j2Xk/hRqsjGjzwwsfbXiPmux55Wzg/DTWpMeKGbUIm+VJvY9kBu65B56KDq3qLFYsxnWcPOhkibJE8OY4WK6LYRzNcOCtFpOkvxMWOKSy5o+butvHjltLRHcM0s3hljlF5a0he1MiURVRAURVRAUVURAEREAREQBERAEREAREQBERAUoJtHZEQDaOyUiICqIiAIiIAiIgCIiAIiID//Z"/>
          <p:cNvSpPr>
            <a:spLocks noChangeAspect="1" noChangeArrowheads="1"/>
          </p:cNvSpPr>
          <p:nvPr/>
        </p:nvSpPr>
        <p:spPr bwMode="auto">
          <a:xfrm>
            <a:off x="155575" y="-601663"/>
            <a:ext cx="1905000" cy="1266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wgHBgkIBwgKCgkLDRYPDQwMDRsUFRAWIB0iIiAdHx8kKDQsJCYxJx8fLT0tMTU3Ojo6Iys/RD84QzQ5OjcBCgoKDQwNGg8PGjclHyU3Nzc3Nzc3Nzc3Nzc3Nzc3Nzc3Nzc3Nzc3Nzc3Nzc3Nzc3Nzc3Nzc3Nzc3Nzc3Nzc3N//AABEIAIUAyAMBIgACEQEDEQH/xAAbAAEAAQUBAAAAAAAAAAAAAAAABgEDBAUHAv/EADYQAAEEAQMCBAQEBQQDAAAAAAEAAgMRBAUSITFRBhNBcSIyYYEHQpGhFFJyscEV0eHwFyMk/8QAGQEBAAMBAQAAAAAAAAAAAAAAAAIDBAUB/8QAIxEAAgMBAAEEAwEBAAAAAAAAAAECAxEhEgQiMUETMlFhFP/aAAwDAQACEQMRAD8A7iiIgCIiAIiIAiIgCKlqhKA9IrL5ms6n9FRuVE781e6j5x/p74svovIcCLFKthSPCqKiqgCIiAIiIAiIgCIiAIiIAiIgCIiAIiIAsPUtRxNMxzk507IYga3PNWew+qvzStjbucaruuKfiVqkus6uI2PvFxRTBVWfV3/eypstUC2qp2PDpMfjDScx/l4edGT9QWk/qk08rzYkd9KK4Xi5DsWQxusWK3Vde4U08O6rlRxeW9+9t20dvZc+2yUu6b1TGD4Tts8zhu3le2ZL3Gnjn0K08Go7/wDK2eBMyXJax1UVTF60j2SSWmf5eRGwSRP49V6gz5WuuV1i6pbANaWH+yjOrySYcz/5SbBWqxOrGmZ4OM9i0SyPIjeQA4E1auB4K53J4kfiRufQNAV9SseTx3lwTOIia6jRB79grYerTXSEvTPeHT0UV8LeNMDXp/4Pa+DMDS4Rv6PA60f8KUha4yUlqM0ouLxlURFI8CIiAIiIAiIgCIiAIiIArU0zYm25epHtYCSVpNRyyenIVF1341/pbVW5sg3izxBku13Ig85zYoSGhrT9OvT6qK5+pY8bS6SCxXUKQ+ONByMh7tV09hkcWgTRgW76OA9fqFynUQ6RwqRzi40CAALXPS/JLWzp1qMYkkyTBOxk2O17Qfav34WZp8j4BvHIKi+mCfDYNgPfaXkfcClvcPPEp+IDd6juo2Ra4j1NEww8jzw1wFHoStzhiQSso0T69lGNPzsaCMPkka2MnncfVSPGzI3PiLCHsJ6tPUKCg10rlJfBN45DQKsaliMzYNj+D3V5gG0EL3f3XRzVjOfuS1HMdWxjBN8YsNd0r1WgzI2OdfV3qpt4wiMEszzRDgHMvv0UF0XAOuau2J+bDi445dNI6jXqGj1KxfialhvjYmtM/wAJYzj4s02RsgbtmBJ6cUV3QLU6ZoOm4OLFFBC14ZyJX/E5x72tq0UF0qa3COMwXWKctR6REVxUEREAREQBERAEREAVuaURMLnK4tZqkluDO3VV2z8I6Trj5SwsT5PmAuLuOy1LpXyzkN+Ueqv5MoZEaKwsRweS4O49uq5U5OT6dGMVFcPWpSPhxH7TZqlzDUoLmeXNabNu+q6XqhuEi1HP9HlzHnywaPrXCrak37SyLSXSE/wYe4inV2HKycXRsqSQOjqJg6mT/ZTvF8Kuabdt+y2I0MRgGyT+qs8bM6iErIf04z4zgfj6hjNi27hGHta9vD3WfQ9enRb/APDbMys17sfJFyNk3gtZQAP09FPNT8G4WtbW5mO47eh3UQPdbjQ/C+n6ExzsVgD3/MSST+/stcPdX44ZJcnum1DtraVPMVHuaRweVZBN0rkik1HjXSJNd0LIx8YhuSADE7sbtc0ydImwst9lxG4+nIXYWvLSTas6hpOPqEe/Y2/zfVQtg5LhbVPxfS/4L1P/AFHSGeYf/bH8Lh6gKRBQXRonaPqjRG0iCT4SPS1OQr6m8xlNiW6iqIisIBERAEREAREQFEVUQFFpM2TdKeVuz0KjWWXCc8A0Vk9U+JGj066zGzHXGW8qzi/DwL+vCuZQ8xnIPtaswuIbXbssD+Tb9HvKG7nb9yveGwVyb/pKtSSccdf7L1jSukcA91n6HlXUpaU2Pht4g31A/VXPNrhtALHFVSECulrYZPsyPPePlF/dWDK4kh9gfzD/ACvLY28dP0pH7Ry0EIjwtuIY3zHPGzpuCq6VrXUfmWu1TOfjRl7W3f5a4Kjsertnkc2J7mvaOWu6j/hHLC6FTktJiJI3v2ClcDjEQ1poDm1GcHOLslgJskXtCkG7c0E+q9T1EJx8XhY1Mb6ka02O5UqxXiTHjcLotHVRbIeS2uCFJNMN4UfspQ/Yg/1MpEVVaQKIqogKIqogKIqogKIiIAo5nRu/inAEAgqRqP6wC3JcRQseqy+qXtTNHp37sMLJbJt+MD3WAHgOr0WxBa6PaDfC1k42SccLnz502R7wukjsVk4pbfDh9lr3EuF9lbE5i5bfupQnjIyjpJPTt7lKHqf2Wnx9TaTTib91mMzo3/mHC2RsTMsq2jNZtaeiPcT6gDsFjjIaehVTK2uXBT0rwwNQj3tddKJZUUePO922nE1wpZmTRHpO0fa1gxYUEsnmTStf2G2lFmiuSj8jR8du0S7eSOSVtjJQq1jOmhhZTCAFgZGoNA+Eo5JFb2bMuadjngXRUx00EYUYPWlzvEe6bIYQSbPC6Tis8uBjQKoeilRLybZ5bHxSRdREWkoCIiAIiIAiIgKoiIAtJ4gitrXDtyt2sTUI2yY7mu+yrtj5RwnXLxlpFMZzWmiSqZLWuNhY+deK93b0K9RTxuhADvi9bXOcOYzdv2YxsGyrMz+6vTdQ4dAsNxDuD1VDTRYi1K6wBurleW5Dh8hIHurEjmuBJ4vgLCmm2kU49l53SXDfQZzwBuI5XuXOHAJ6+qixzuG/EKtXTmAbHXweCL9VrrlqM1kOm2mnLz8NcFUbntqydtLUnJbucLqwtbk6jFG17pHBrQa69FYytI3eTqjDQDrBWPHl7nAUSC6lFm6rHJOWsb8N9bUh0stkc0VfNrNJts0KKS0mXg3HdNmNLmnyxzyF0ULUeHcKPFwYy0fG5oLrW3C6NEPCJitl5SKoiK4qCIiAIiIAiIgKIqogKUrGRj+aOCQVkIgIrqmhzSjcx1kd1Etb0TV227DY4OLyba4LqxAPUK3JBG/5mqmVKZfC9xOZaRHnR4hGpMDZe9+ix8qSNhNO/ddMk02B/ULXZPhfDn+ZgJVUvT6SV5zV8jSwU4e61ubJthfLfwsFldHyPAWHJw1xb7LWz/hx/wDPNDDlua2X5tw3Kr/mZbG+O9OU5Mcpx4Z2OePOotBPdYEmp5OFkGKa3MBu66e66hqH4a6pLFhxw50DRikEExH4uK7+61eZ+FerZE80k0+O5snBYwOFfdTVTX0SnZBrjINL4gbs3A2SCoxl6lkZc3zmjxXoV1B/4Q5Lfy2f6yrP/iKcc+W9pHQh6tjFL6Mzlv2QbBmEcga59H24U+8M52M3JiZmxysIIJFWSO47j2Xk/hRqsjGjzwwsfbXiPmux55Wzg/DTWpMeKGbUIm+VJvY9kBu65B56KDq3qLFYsxnWcPOhkibJE8OY4WK6LYRzNcOCtFpOkvxMWOKSy5o+butvHjltLRHcM0s3hljlF5a0he1MiURVRAURVRAUVURAEREAREQBERAEREAREQBERAUoJtHZEQDaOyUiICqIiAIiIAiIgCIiAIiID//Z"/>
          <p:cNvSpPr>
            <a:spLocks noChangeAspect="1" noChangeArrowheads="1"/>
          </p:cNvSpPr>
          <p:nvPr/>
        </p:nvSpPr>
        <p:spPr bwMode="auto">
          <a:xfrm>
            <a:off x="307975" y="-449263"/>
            <a:ext cx="1905000" cy="1266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543" t="8189" r="42478" b="10213"/>
          <a:stretch/>
        </p:blipFill>
        <p:spPr>
          <a:xfrm>
            <a:off x="3189027" y="3352800"/>
            <a:ext cx="2678373" cy="2506192"/>
          </a:xfrm>
          <a:prstGeom prst="rect">
            <a:avLst/>
          </a:prstGeom>
        </p:spPr>
      </p:pic>
    </p:spTree>
    <p:extLst>
      <p:ext uri="{BB962C8B-B14F-4D97-AF65-F5344CB8AC3E}">
        <p14:creationId xmlns:p14="http://schemas.microsoft.com/office/powerpoint/2010/main" val="3990323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990600" y="381000"/>
            <a:ext cx="75438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cs typeface="Arial" charset="0"/>
              </a:defRPr>
            </a:lvl1pPr>
            <a:lvl2pPr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r>
              <a:rPr lang="en-US" sz="3200" b="1" dirty="0">
                <a:solidFill>
                  <a:srgbClr val="000000"/>
                </a:solidFill>
                <a:latin typeface="Monotype Corsiva" pitchFamily="66" charset="0"/>
              </a:rPr>
              <a:t>The words of </a:t>
            </a:r>
            <a:r>
              <a:rPr lang="en-US" sz="3200" b="1" dirty="0" err="1">
                <a:solidFill>
                  <a:srgbClr val="000000"/>
                </a:solidFill>
                <a:latin typeface="Monotype Corsiva" pitchFamily="66" charset="0"/>
              </a:rPr>
              <a:t>Koheleth</a:t>
            </a:r>
            <a:r>
              <a:rPr lang="en-US" sz="3200" b="1" dirty="0">
                <a:solidFill>
                  <a:srgbClr val="000000"/>
                </a:solidFill>
                <a:latin typeface="Monotype Corsiva" pitchFamily="66" charset="0"/>
              </a:rPr>
              <a:t> son of David, king in Jerusalem  ~ 200 A.D.</a:t>
            </a:r>
          </a:p>
          <a:p>
            <a:endParaRPr lang="en-US" sz="2000" dirty="0" smtClean="0">
              <a:solidFill>
                <a:srgbClr val="000000"/>
              </a:solidFill>
              <a:latin typeface="Monotype Corsiva" pitchFamily="66" charset="0"/>
            </a:endParaRPr>
          </a:p>
          <a:p>
            <a:pPr lvl="1"/>
            <a:r>
              <a:rPr lang="en-US" sz="4000" b="1" dirty="0" smtClean="0">
                <a:solidFill>
                  <a:srgbClr val="000000"/>
                </a:solidFill>
                <a:latin typeface="Monotype Corsiva" pitchFamily="66" charset="0"/>
              </a:rPr>
              <a:t>Only </a:t>
            </a:r>
            <a:r>
              <a:rPr lang="en-US" sz="4000" b="1" dirty="0">
                <a:solidFill>
                  <a:srgbClr val="000000"/>
                </a:solidFill>
                <a:latin typeface="Monotype Corsiva" pitchFamily="66" charset="0"/>
              </a:rPr>
              <a:t>that shall happen </a:t>
            </a:r>
          </a:p>
          <a:p>
            <a:pPr lvl="1"/>
            <a:r>
              <a:rPr lang="en-US" sz="4000" b="1" dirty="0">
                <a:solidFill>
                  <a:srgbClr val="000000"/>
                </a:solidFill>
                <a:latin typeface="Monotype Corsiva" pitchFamily="66" charset="0"/>
              </a:rPr>
              <a:t>Which has happened,</a:t>
            </a:r>
          </a:p>
          <a:p>
            <a:pPr lvl="1"/>
            <a:r>
              <a:rPr lang="en-US" sz="4000" b="1" dirty="0">
                <a:solidFill>
                  <a:srgbClr val="000000"/>
                </a:solidFill>
                <a:latin typeface="Monotype Corsiva" pitchFamily="66" charset="0"/>
              </a:rPr>
              <a:t>Only that occur</a:t>
            </a:r>
          </a:p>
          <a:p>
            <a:pPr lvl="1"/>
            <a:r>
              <a:rPr lang="en-US" sz="4000" b="1" dirty="0">
                <a:solidFill>
                  <a:srgbClr val="000000"/>
                </a:solidFill>
                <a:latin typeface="Monotype Corsiva" pitchFamily="66" charset="0"/>
              </a:rPr>
              <a:t>Which has occurred;</a:t>
            </a:r>
          </a:p>
          <a:p>
            <a:pPr lvl="1"/>
            <a:r>
              <a:rPr lang="en-US" sz="4000" b="1" dirty="0">
                <a:solidFill>
                  <a:srgbClr val="000000"/>
                </a:solidFill>
                <a:latin typeface="Monotype Corsiva" pitchFamily="66" charset="0"/>
              </a:rPr>
              <a:t>There is nothing new</a:t>
            </a:r>
          </a:p>
          <a:p>
            <a:pPr lvl="1"/>
            <a:r>
              <a:rPr lang="en-US" sz="4000" b="1" dirty="0">
                <a:solidFill>
                  <a:srgbClr val="000000"/>
                </a:solidFill>
                <a:latin typeface="Monotype Corsiva" pitchFamily="66" charset="0"/>
              </a:rPr>
              <a:t>Beneath the sun!</a:t>
            </a:r>
            <a:endParaRPr lang="en-US" sz="3600" b="1" dirty="0">
              <a:solidFill>
                <a:srgbClr val="000000"/>
              </a:solidFill>
              <a:latin typeface="Monotype Corsiva" pitchFamily="66" charset="0"/>
            </a:endParaRPr>
          </a:p>
          <a:p>
            <a:endParaRPr lang="en-US" sz="3200" dirty="0">
              <a:solidFill>
                <a:srgbClr val="000000"/>
              </a:solidFill>
              <a:latin typeface="Monotype Corsiva" pitchFamily="66" charset="0"/>
            </a:endParaRPr>
          </a:p>
          <a:p>
            <a:r>
              <a:rPr lang="en-US" sz="2000" dirty="0">
                <a:solidFill>
                  <a:srgbClr val="000000"/>
                </a:solidFill>
                <a:latin typeface="Comic Sans MS" pitchFamily="66" charset="0"/>
              </a:rPr>
              <a:t>Ecclesiastes Chapter 1 verse 9</a:t>
            </a:r>
            <a:r>
              <a:rPr lang="en-US" dirty="0">
                <a:solidFill>
                  <a:srgbClr val="000000"/>
                </a:solidFill>
              </a:rPr>
              <a:t> </a:t>
            </a:r>
          </a:p>
        </p:txBody>
      </p:sp>
      <p:pic>
        <p:nvPicPr>
          <p:cNvPr id="266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0275" y="1230313"/>
            <a:ext cx="2600325"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3"/>
          <p:cNvSpPr txBox="1">
            <a:spLocks noChangeArrowheads="1"/>
          </p:cNvSpPr>
          <p:nvPr/>
        </p:nvSpPr>
        <p:spPr bwMode="auto">
          <a:xfrm rot="10800000" flipV="1">
            <a:off x="5903912" y="4762500"/>
            <a:ext cx="30114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r>
              <a:rPr lang="en-US" sz="1600" dirty="0">
                <a:solidFill>
                  <a:srgbClr val="000000"/>
                </a:solidFill>
              </a:rPr>
              <a:t>Ecclesiastes, (</a:t>
            </a:r>
            <a:r>
              <a:rPr lang="he-IL" sz="1600" dirty="0">
                <a:solidFill>
                  <a:srgbClr val="000000"/>
                </a:solidFill>
              </a:rPr>
              <a:t>קֹהֶלֶת, </a:t>
            </a:r>
            <a:r>
              <a:rPr lang="en-US" sz="1600" i="1" dirty="0" err="1">
                <a:solidFill>
                  <a:srgbClr val="000000"/>
                </a:solidFill>
              </a:rPr>
              <a:t>Kohelet</a:t>
            </a:r>
            <a:r>
              <a:rPr lang="en-US" sz="1600" dirty="0">
                <a:solidFill>
                  <a:srgbClr val="000000"/>
                </a:solidFill>
              </a:rPr>
              <a:t>, "son of David, and king in Jerusalem" alias Solomon, Wood engraving</a:t>
            </a:r>
          </a:p>
          <a:p>
            <a:r>
              <a:rPr lang="en-US" sz="1600" dirty="0" err="1">
                <a:solidFill>
                  <a:srgbClr val="000000"/>
                </a:solidFill>
              </a:rPr>
              <a:t>Gustave</a:t>
            </a:r>
            <a:r>
              <a:rPr lang="en-US" sz="1600" dirty="0">
                <a:solidFill>
                  <a:srgbClr val="000000"/>
                </a:solidFill>
              </a:rPr>
              <a:t> </a:t>
            </a:r>
            <a:r>
              <a:rPr lang="en-US" sz="1600" dirty="0" err="1">
                <a:solidFill>
                  <a:srgbClr val="000000"/>
                </a:solidFill>
              </a:rPr>
              <a:t>Doré</a:t>
            </a:r>
            <a:r>
              <a:rPr lang="en-US" sz="1600" dirty="0">
                <a:solidFill>
                  <a:srgbClr val="000000"/>
                </a:solidFill>
              </a:rPr>
              <a:t> (1832–1883)</a:t>
            </a:r>
          </a:p>
        </p:txBody>
      </p:sp>
    </p:spTree>
    <p:extLst>
      <p:ext uri="{BB962C8B-B14F-4D97-AF65-F5344CB8AC3E}">
        <p14:creationId xmlns:p14="http://schemas.microsoft.com/office/powerpoint/2010/main" val="29999128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ChangeArrowheads="1"/>
          </p:cNvSpPr>
          <p:nvPr/>
        </p:nvSpPr>
        <p:spPr bwMode="auto">
          <a:xfrm>
            <a:off x="0" y="5308600"/>
            <a:ext cx="9144000" cy="1549400"/>
          </a:xfrm>
          <a:prstGeom prst="rect">
            <a:avLst/>
          </a:prstGeom>
          <a:solidFill>
            <a:schemeClr val="bg1"/>
          </a:solidFill>
          <a:ln w="9525" algn="ctr">
            <a:solidFill>
              <a:schemeClr val="bg1"/>
            </a:solidFill>
            <a:round/>
            <a:headEnd/>
            <a:tailEnd/>
          </a:ln>
        </p:spPr>
        <p:txBody>
          <a:bodyPr/>
          <a:lstStyle/>
          <a:p>
            <a:pPr eaLnBrk="1" hangingPunct="1"/>
            <a:endParaRPr lang="en-US" sz="2400">
              <a:solidFill>
                <a:srgbClr val="000066"/>
              </a:solidFill>
              <a:latin typeface="Lucida Sans" pitchFamily="34" charset="0"/>
            </a:endParaRPr>
          </a:p>
        </p:txBody>
      </p:sp>
      <p:pic>
        <p:nvPicPr>
          <p:cNvPr id="84995" name="Content Placeholder 4" descr="Graph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7055" t="2790" r="10106" b="6094"/>
          <a:stretch/>
        </p:blipFill>
        <p:spPr>
          <a:xfrm>
            <a:off x="4572001" y="327546"/>
            <a:ext cx="4476466" cy="6018663"/>
          </a:xfrm>
        </p:spPr>
      </p:pic>
      <p:sp>
        <p:nvSpPr>
          <p:cNvPr id="4" name="Slide Number Placeholder 3"/>
          <p:cNvSpPr>
            <a:spLocks noGrp="1"/>
          </p:cNvSpPr>
          <p:nvPr>
            <p:ph type="sldNum" sz="quarter" idx="11"/>
          </p:nvPr>
        </p:nvSpPr>
        <p:spPr/>
        <p:txBody>
          <a:bodyPr/>
          <a:lstStyle/>
          <a:p>
            <a:pPr>
              <a:defRPr/>
            </a:pPr>
            <a:fld id="{24663658-A506-45F4-8A27-508B356A7EFE}" type="slidenum">
              <a:rPr lang="en-US" smtClean="0"/>
              <a:pPr>
                <a:defRPr/>
              </a:pPr>
              <a:t>30</a:t>
            </a:fld>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4757" b="9109"/>
          <a:stretch/>
        </p:blipFill>
        <p:spPr>
          <a:xfrm>
            <a:off x="228600" y="533400"/>
            <a:ext cx="4194048" cy="28956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5912" t="6568" r="5446" b="63980"/>
          <a:stretch/>
        </p:blipFill>
        <p:spPr>
          <a:xfrm>
            <a:off x="95534" y="4114800"/>
            <a:ext cx="4476466" cy="1924855"/>
          </a:xfrm>
          <a:prstGeom prst="rect">
            <a:avLst/>
          </a:prstGeom>
        </p:spPr>
      </p:pic>
    </p:spTree>
    <p:extLst>
      <p:ext uri="{BB962C8B-B14F-4D97-AF65-F5344CB8AC3E}">
        <p14:creationId xmlns:p14="http://schemas.microsoft.com/office/powerpoint/2010/main" val="6427679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70000" lnSpcReduction="20000"/>
          </a:bodyPr>
          <a:lstStyle/>
          <a:p>
            <a:pPr marL="0" indent="0">
              <a:buNone/>
            </a:pPr>
            <a:r>
              <a:rPr lang="en-US" dirty="0"/>
              <a:t>Dear Professor Livny,</a:t>
            </a:r>
          </a:p>
          <a:p>
            <a:pPr marL="0" indent="0">
              <a:buNone/>
            </a:pPr>
            <a:r>
              <a:rPr lang="en-US" dirty="0"/>
              <a:t> </a:t>
            </a:r>
          </a:p>
          <a:p>
            <a:pPr marL="0" indent="0">
              <a:buNone/>
            </a:pPr>
            <a:r>
              <a:rPr lang="en-US" sz="3400" dirty="0"/>
              <a:t>I'm writing to you as I wish to invite you to a panel we're organizing  at the next ECCS 2012 on "Experiments in Computer Science: Are Traditional Experimental Principles </a:t>
            </a:r>
            <a:r>
              <a:rPr lang="en-US" sz="3400" dirty="0" smtClean="0"/>
              <a:t>Enough?”</a:t>
            </a:r>
            <a:endParaRPr lang="en-US" sz="3400" dirty="0"/>
          </a:p>
          <a:p>
            <a:pPr marL="0" indent="0">
              <a:buNone/>
            </a:pPr>
            <a:r>
              <a:rPr lang="en-US" sz="3400" dirty="0"/>
              <a:t> </a:t>
            </a:r>
          </a:p>
          <a:p>
            <a:pPr marL="0" indent="0">
              <a:buNone/>
            </a:pPr>
            <a:r>
              <a:rPr lang="en-US" sz="3400" dirty="0"/>
              <a:t>I was present during your ECSS presentation last year in Milan on "Experimental Computer Science and Computing Infrastructures" and, actually, was the person who asked you about a more scientifically oriented notion of experiment.</a:t>
            </a:r>
          </a:p>
          <a:p>
            <a:pPr marL="0" indent="0">
              <a:buNone/>
            </a:pPr>
            <a:r>
              <a:rPr lang="en-US" sz="3400" dirty="0"/>
              <a:t> </a:t>
            </a:r>
          </a:p>
          <a:p>
            <a:pPr marL="0" indent="0">
              <a:buNone/>
            </a:pPr>
            <a:r>
              <a:rPr lang="en-US" sz="3400" dirty="0"/>
              <a:t>I must confess that your talk, and the discussion I had with some </a:t>
            </a:r>
            <a:r>
              <a:rPr lang="en-US" sz="3400" dirty="0" smtClean="0"/>
              <a:t>colleagues </a:t>
            </a:r>
            <a:r>
              <a:rPr lang="en-US" sz="3400" dirty="0"/>
              <a:t>after, was ones of the driving forces behind the organization of this panel and a pre-summit workshop (also on experiments in computer science </a:t>
            </a:r>
            <a:r>
              <a:rPr lang="en-US" sz="3400" dirty="0" smtClean="0"/>
              <a:t>So </a:t>
            </a:r>
            <a:r>
              <a:rPr lang="en-US" sz="3400" dirty="0"/>
              <a:t>it would be really fantastic if you would be interested in participating in the panel.</a:t>
            </a:r>
          </a:p>
          <a:p>
            <a:pPr marL="0" indent="0">
              <a:buNone/>
            </a:pPr>
            <a:endParaRPr lang="en-US" dirty="0"/>
          </a:p>
        </p:txBody>
      </p:sp>
    </p:spTree>
    <p:extLst>
      <p:ext uri="{BB962C8B-B14F-4D97-AF65-F5344CB8AC3E}">
        <p14:creationId xmlns:p14="http://schemas.microsoft.com/office/powerpoint/2010/main" val="2110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4044287"/>
          </a:xfrm>
        </p:spPr>
        <p:txBody>
          <a:bodyPr/>
          <a:lstStyle/>
          <a:p>
            <a:r>
              <a:rPr lang="en-US" sz="3200" dirty="0" err="1" smtClean="0"/>
              <a:t>Edsger</a:t>
            </a:r>
            <a:r>
              <a:rPr lang="en-US" sz="3200" dirty="0" smtClean="0"/>
              <a:t> </a:t>
            </a:r>
            <a:r>
              <a:rPr lang="en-US" sz="3200" dirty="0" err="1" smtClean="0"/>
              <a:t>Dijkstra</a:t>
            </a:r>
            <a:r>
              <a:rPr lang="en-US" sz="3200" dirty="0" smtClean="0"/>
              <a:t> once stated:</a:t>
            </a:r>
            <a:br>
              <a:rPr lang="en-US" sz="3200" dirty="0" smtClean="0"/>
            </a:br>
            <a:r>
              <a:rPr lang="en-US" sz="3200" dirty="0" smtClean="0"/>
              <a:t> </a:t>
            </a:r>
            <a:br>
              <a:rPr lang="en-US" sz="3200" dirty="0" smtClean="0"/>
            </a:br>
            <a:r>
              <a:rPr lang="en-US" sz="4800" dirty="0" smtClean="0"/>
              <a:t>"</a:t>
            </a:r>
            <a:r>
              <a:rPr lang="en-US" sz="4800" dirty="0"/>
              <a:t>Computer science is no more about computers than astronomy is about telescopes."</a:t>
            </a:r>
            <a:endParaRPr lang="en-US" dirty="0"/>
          </a:p>
        </p:txBody>
      </p:sp>
      <p:sp>
        <p:nvSpPr>
          <p:cNvPr id="5" name="TextBox 4"/>
          <p:cNvSpPr txBox="1"/>
          <p:nvPr/>
        </p:nvSpPr>
        <p:spPr>
          <a:xfrm>
            <a:off x="928049" y="5255286"/>
            <a:ext cx="6496334" cy="707886"/>
          </a:xfrm>
          <a:prstGeom prst="rect">
            <a:avLst/>
          </a:prstGeom>
          <a:noFill/>
        </p:spPr>
        <p:txBody>
          <a:bodyPr wrap="square" rtlCol="0">
            <a:spAutoFit/>
          </a:bodyPr>
          <a:lstStyle/>
          <a:p>
            <a:r>
              <a:rPr lang="en-US" sz="2000" dirty="0"/>
              <a:t>Research Methods for Science By Michael P. </a:t>
            </a:r>
            <a:r>
              <a:rPr lang="en-US" sz="2000" dirty="0" err="1"/>
              <a:t>Marder</a:t>
            </a:r>
            <a:r>
              <a:rPr lang="en-US" sz="2000" dirty="0"/>
              <a:t> page 14. Published by Cambridge University Press</a:t>
            </a:r>
          </a:p>
        </p:txBody>
      </p:sp>
    </p:spTree>
    <p:extLst>
      <p:ext uri="{BB962C8B-B14F-4D97-AF65-F5344CB8AC3E}">
        <p14:creationId xmlns:p14="http://schemas.microsoft.com/office/powerpoint/2010/main" val="10232053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458200" cy="5410200"/>
          </a:xfrm>
        </p:spPr>
        <p:txBody>
          <a:bodyPr>
            <a:normAutofit/>
          </a:bodyPr>
          <a:lstStyle/>
          <a:p>
            <a:pPr marL="0" indent="0">
              <a:buNone/>
            </a:pPr>
            <a:r>
              <a:rPr lang="en-US" sz="2800" dirty="0"/>
              <a:t>Abstract. We examine the philosophical disputes among computer </a:t>
            </a:r>
            <a:r>
              <a:rPr lang="en-US" sz="2800" dirty="0" smtClean="0"/>
              <a:t>scientists concerning </a:t>
            </a:r>
            <a:r>
              <a:rPr lang="en-US" sz="2800" dirty="0"/>
              <a:t>methodological, ontological, and epistemological questions: Is </a:t>
            </a:r>
            <a:r>
              <a:rPr lang="en-US" sz="2800" b="1" dirty="0" smtClean="0"/>
              <a:t>computer science </a:t>
            </a:r>
            <a:r>
              <a:rPr lang="en-US" sz="2800" dirty="0"/>
              <a:t>a branch of </a:t>
            </a:r>
            <a:r>
              <a:rPr lang="en-US" sz="2800" b="1" dirty="0"/>
              <a:t>mathematics, an engineering discipline, or a natural </a:t>
            </a:r>
            <a:r>
              <a:rPr lang="en-US" sz="2800" b="1" dirty="0" smtClean="0"/>
              <a:t>science</a:t>
            </a:r>
            <a:r>
              <a:rPr lang="en-US" sz="2800" dirty="0" smtClean="0"/>
              <a:t>? Should </a:t>
            </a:r>
            <a:r>
              <a:rPr lang="en-US" sz="2800" dirty="0"/>
              <a:t>knowledge about the </a:t>
            </a:r>
            <a:r>
              <a:rPr lang="en-US" sz="2800" dirty="0" smtClean="0"/>
              <a:t>behavior </a:t>
            </a:r>
            <a:r>
              <a:rPr lang="en-US" sz="2800" dirty="0"/>
              <a:t>of programs proceed deductively </a:t>
            </a:r>
            <a:r>
              <a:rPr lang="en-US" sz="2800" dirty="0" smtClean="0"/>
              <a:t>or empirically</a:t>
            </a:r>
            <a:r>
              <a:rPr lang="en-US" sz="2800" dirty="0"/>
              <a:t>? Are computer programs on a par with mathematical objects, </a:t>
            </a:r>
            <a:r>
              <a:rPr lang="en-US" sz="2800" dirty="0" smtClean="0"/>
              <a:t>with mere </a:t>
            </a:r>
            <a:r>
              <a:rPr lang="en-US" sz="2800" dirty="0"/>
              <a:t>data, or with mental processes? We conclude that distinct positions taken </a:t>
            </a:r>
            <a:r>
              <a:rPr lang="en-US" sz="2800" dirty="0" smtClean="0"/>
              <a:t>in regard </a:t>
            </a:r>
            <a:r>
              <a:rPr lang="en-US" sz="2800" dirty="0"/>
              <a:t>to these questions emanate from distinct sets of received beliefs or </a:t>
            </a:r>
            <a:r>
              <a:rPr lang="en-US" sz="2800" dirty="0" smtClean="0"/>
              <a:t>paradigms within </a:t>
            </a:r>
            <a:r>
              <a:rPr lang="en-US" sz="2800" dirty="0"/>
              <a:t>the </a:t>
            </a:r>
            <a:r>
              <a:rPr lang="en-US" sz="2800" dirty="0" smtClean="0"/>
              <a:t>discipline:</a:t>
            </a:r>
            <a:r>
              <a:rPr lang="en-US" sz="1800" dirty="0" smtClean="0"/>
              <a:t> </a:t>
            </a:r>
            <a:endParaRPr lang="en-US" sz="1800" dirty="0"/>
          </a:p>
        </p:txBody>
      </p:sp>
      <p:sp>
        <p:nvSpPr>
          <p:cNvPr id="5" name="TextBox 4"/>
          <p:cNvSpPr txBox="1"/>
          <p:nvPr/>
        </p:nvSpPr>
        <p:spPr>
          <a:xfrm>
            <a:off x="609600" y="5257800"/>
            <a:ext cx="7902054" cy="646331"/>
          </a:xfrm>
          <a:prstGeom prst="rect">
            <a:avLst/>
          </a:prstGeom>
          <a:noFill/>
        </p:spPr>
        <p:txBody>
          <a:bodyPr wrap="square" rtlCol="0">
            <a:spAutoFit/>
          </a:bodyPr>
          <a:lstStyle/>
          <a:p>
            <a:r>
              <a:rPr lang="en-US" sz="1800" dirty="0"/>
              <a:t>Eden, A. H. (2007). "Three Paradigms of Computer Science". </a:t>
            </a:r>
            <a:r>
              <a:rPr lang="en-US" sz="1800" i="1" dirty="0"/>
              <a:t>Minds and Machines</a:t>
            </a:r>
            <a:r>
              <a:rPr lang="en-US" sz="1800" dirty="0"/>
              <a:t> </a:t>
            </a:r>
            <a:r>
              <a:rPr lang="en-US" sz="1800" b="1" dirty="0"/>
              <a:t>17</a:t>
            </a:r>
            <a:r>
              <a:rPr lang="en-US" sz="1800" dirty="0"/>
              <a:t> (2): 135–167.</a:t>
            </a:r>
          </a:p>
        </p:txBody>
      </p:sp>
    </p:spTree>
    <p:extLst>
      <p:ext uri="{BB962C8B-B14F-4D97-AF65-F5344CB8AC3E}">
        <p14:creationId xmlns:p14="http://schemas.microsoft.com/office/powerpoint/2010/main" val="36802727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Real and hard Computer Science problems are exposed </a:t>
            </a:r>
            <a:br>
              <a:rPr lang="en-US" dirty="0" smtClean="0"/>
            </a:br>
            <a:r>
              <a:rPr lang="en-US" dirty="0" smtClean="0"/>
              <a:t>when you do it </a:t>
            </a:r>
            <a:br>
              <a:rPr lang="en-US" dirty="0" smtClean="0"/>
            </a:br>
            <a:r>
              <a:rPr lang="en-US" dirty="0" smtClean="0"/>
              <a:t>for “real”</a:t>
            </a:r>
            <a:endParaRPr lang="en-US" dirty="0"/>
          </a:p>
        </p:txBody>
      </p:sp>
    </p:spTree>
    <p:extLst>
      <p:ext uri="{BB962C8B-B14F-4D97-AF65-F5344CB8AC3E}">
        <p14:creationId xmlns:p14="http://schemas.microsoft.com/office/powerpoint/2010/main" val="15932860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1"/>
          <p:cNvSpPr>
            <a:spLocks noChangeArrowheads="1"/>
          </p:cNvSpPr>
          <p:nvPr/>
        </p:nvSpPr>
        <p:spPr bwMode="auto">
          <a:xfrm>
            <a:off x="0" y="5227638"/>
            <a:ext cx="9144000" cy="1630362"/>
          </a:xfrm>
          <a:prstGeom prst="rect">
            <a:avLst/>
          </a:prstGeom>
          <a:solidFill>
            <a:schemeClr val="bg1"/>
          </a:solidFill>
          <a:ln w="9525" algn="ctr">
            <a:solidFill>
              <a:schemeClr val="bg1"/>
            </a:solidFill>
            <a:round/>
            <a:headEnd/>
            <a:tailEnd/>
          </a:ln>
        </p:spPr>
        <p:txBody>
          <a:bodyPr/>
          <a:lstStyle/>
          <a:p>
            <a:pPr eaLnBrk="0" hangingPunct="0"/>
            <a:endParaRPr lang="en-US" smtClean="0">
              <a:solidFill>
                <a:srgbClr val="000000"/>
              </a:solidFill>
            </a:endParaRPr>
          </a:p>
        </p:txBody>
      </p:sp>
      <p:pic>
        <p:nvPicPr>
          <p:cNvPr id="36867" name="Content Placeholder 3" descr="google_mapreduce_Page_01.jpg"/>
          <p:cNvPicPr>
            <a:picLocks noGrp="1" noChangeAspect="1"/>
          </p:cNvPicPr>
          <p:nvPr>
            <p:ph idx="1"/>
          </p:nvPr>
        </p:nvPicPr>
        <p:blipFill>
          <a:blip r:embed="rId2" cstate="print">
            <a:extLst>
              <a:ext uri="{28A0092B-C50C-407E-A947-70E740481C1C}">
                <a14:useLocalDpi xmlns:a14="http://schemas.microsoft.com/office/drawing/2010/main" val="0"/>
              </a:ext>
            </a:extLst>
          </a:blip>
          <a:srcRect l="8849" t="12622" r="7967" b="4219"/>
          <a:stretch>
            <a:fillRect/>
          </a:stretch>
        </p:blipFill>
        <p:spPr>
          <a:xfrm>
            <a:off x="204788" y="85725"/>
            <a:ext cx="5130800" cy="6772275"/>
          </a:xfrm>
        </p:spPr>
      </p:pic>
      <p:pic>
        <p:nvPicPr>
          <p:cNvPr id="36868" name="Picture 4" descr="google_mapreduce_Page_13.jpg"/>
          <p:cNvPicPr>
            <a:picLocks noChangeAspect="1"/>
          </p:cNvPicPr>
          <p:nvPr/>
        </p:nvPicPr>
        <p:blipFill>
          <a:blip r:embed="rId3" cstate="print">
            <a:extLst>
              <a:ext uri="{28A0092B-C50C-407E-A947-70E740481C1C}">
                <a14:useLocalDpi xmlns:a14="http://schemas.microsoft.com/office/drawing/2010/main" val="0"/>
              </a:ext>
            </a:extLst>
          </a:blip>
          <a:srcRect l="6808" r="47942" b="5585"/>
          <a:stretch>
            <a:fillRect/>
          </a:stretch>
        </p:blipFill>
        <p:spPr bwMode="auto">
          <a:xfrm>
            <a:off x="1555750" y="4059238"/>
            <a:ext cx="887413"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descr="google_mapreduce_Page_12.jpg"/>
          <p:cNvPicPr>
            <a:picLocks noChangeAspect="1"/>
          </p:cNvPicPr>
          <p:nvPr/>
        </p:nvPicPr>
        <p:blipFill>
          <a:blip r:embed="rId4">
            <a:extLst>
              <a:ext uri="{28A0092B-C50C-407E-A947-70E740481C1C}">
                <a14:useLocalDpi xmlns:a14="http://schemas.microsoft.com/office/drawing/2010/main" val="0"/>
              </a:ext>
            </a:extLst>
          </a:blip>
          <a:srcRect l="47028" t="1289" r="6567" b="5586"/>
          <a:stretch>
            <a:fillRect/>
          </a:stretch>
        </p:blipFill>
        <p:spPr bwMode="auto">
          <a:xfrm>
            <a:off x="587375" y="4052888"/>
            <a:ext cx="9144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7" descr="google_mapreduce_Page_11.jpg"/>
          <p:cNvPicPr>
            <a:picLocks noChangeAspect="1"/>
          </p:cNvPicPr>
          <p:nvPr/>
        </p:nvPicPr>
        <p:blipFill>
          <a:blip r:embed="rId5">
            <a:extLst>
              <a:ext uri="{28A0092B-C50C-407E-A947-70E740481C1C}">
                <a14:useLocalDpi xmlns:a14="http://schemas.microsoft.com/office/drawing/2010/main" val="0"/>
              </a:ext>
            </a:extLst>
          </a:blip>
          <a:srcRect l="50468" t="39468" r="11078" b="51178"/>
          <a:stretch>
            <a:fillRect/>
          </a:stretch>
        </p:blipFill>
        <p:spPr bwMode="auto">
          <a:xfrm>
            <a:off x="2014538" y="1492250"/>
            <a:ext cx="6665912"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71" name="Group 10"/>
          <p:cNvGrpSpPr>
            <a:grpSpLocks/>
          </p:cNvGrpSpPr>
          <p:nvPr/>
        </p:nvGrpSpPr>
        <p:grpSpPr bwMode="auto">
          <a:xfrm>
            <a:off x="3057525" y="4029075"/>
            <a:ext cx="5330825" cy="2181225"/>
            <a:chOff x="3057099" y="4029164"/>
            <a:chExt cx="5331010" cy="2180567"/>
          </a:xfrm>
        </p:grpSpPr>
        <p:pic>
          <p:nvPicPr>
            <p:cNvPr id="36872" name="Picture 8" descr="google_mapreduce_Page_12.jpg"/>
            <p:cNvPicPr>
              <a:picLocks noChangeAspect="1"/>
            </p:cNvPicPr>
            <p:nvPr/>
          </p:nvPicPr>
          <p:blipFill>
            <a:blip r:embed="rId6">
              <a:extLst>
                <a:ext uri="{28A0092B-C50C-407E-A947-70E740481C1C}">
                  <a14:useLocalDpi xmlns:a14="http://schemas.microsoft.com/office/drawing/2010/main" val="0"/>
                </a:ext>
              </a:extLst>
            </a:blip>
            <a:srcRect l="11369" t="9302" r="51152" b="81691"/>
            <a:stretch>
              <a:fillRect/>
            </a:stretch>
          </p:blipFill>
          <p:spPr bwMode="auto">
            <a:xfrm>
              <a:off x="3070746" y="4558352"/>
              <a:ext cx="5308979" cy="165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6" descr="google_mapreduce_Page_11.jpg"/>
            <p:cNvPicPr>
              <a:picLocks noChangeAspect="1"/>
            </p:cNvPicPr>
            <p:nvPr/>
          </p:nvPicPr>
          <p:blipFill>
            <a:blip r:embed="rId5">
              <a:extLst>
                <a:ext uri="{28A0092B-C50C-407E-A947-70E740481C1C}">
                  <a14:useLocalDpi xmlns:a14="http://schemas.microsoft.com/office/drawing/2010/main" val="0"/>
                </a:ext>
              </a:extLst>
            </a:blip>
            <a:srcRect l="50977" t="87959" r="11069" b="8904"/>
            <a:stretch>
              <a:fillRect/>
            </a:stretch>
          </p:blipFill>
          <p:spPr bwMode="auto">
            <a:xfrm>
              <a:off x="3057099" y="4029164"/>
              <a:ext cx="5331010" cy="57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047837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800" dirty="0" smtClean="0"/>
              <a:t>You have </a:t>
            </a:r>
            <a:br>
              <a:rPr lang="en-US" sz="8800" dirty="0" smtClean="0"/>
            </a:br>
            <a:r>
              <a:rPr lang="en-US" sz="8800" dirty="0" smtClean="0"/>
              <a:t>Impact!</a:t>
            </a:r>
            <a:endParaRPr lang="en-US" sz="8800" dirty="0"/>
          </a:p>
        </p:txBody>
      </p:sp>
    </p:spTree>
    <p:extLst>
      <p:ext uri="{BB962C8B-B14F-4D97-AF65-F5344CB8AC3E}">
        <p14:creationId xmlns:p14="http://schemas.microsoft.com/office/powerpoint/2010/main" val="7920484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226" name="Rectangle 2"/>
          <p:cNvSpPr>
            <a:spLocks noGrp="1" noChangeArrowheads="1"/>
          </p:cNvSpPr>
          <p:nvPr>
            <p:ph type="title"/>
          </p:nvPr>
        </p:nvSpPr>
        <p:spPr/>
        <p:txBody>
          <a:bodyPr/>
          <a:lstStyle/>
          <a:p>
            <a:r>
              <a:rPr lang="en-US" sz="4000"/>
              <a:t>“Why are you leaving academia and taking a job in industry?”</a:t>
            </a:r>
            <a:br>
              <a:rPr lang="en-US" sz="4000"/>
            </a:br>
            <a:r>
              <a:rPr lang="en-US" sz="4000"/>
              <a:t/>
            </a:r>
            <a:br>
              <a:rPr lang="en-US" sz="4000"/>
            </a:br>
            <a:r>
              <a:rPr lang="en-US" sz="4000"/>
              <a:t>“I want to have</a:t>
            </a:r>
            <a:br>
              <a:rPr lang="en-US" sz="4000"/>
            </a:br>
            <a:r>
              <a:rPr lang="en-US" sz="8800"/>
              <a:t>impact!</a:t>
            </a:r>
            <a:r>
              <a:rPr lang="en-US" sz="4000"/>
              <a:t>”</a:t>
            </a:r>
          </a:p>
        </p:txBody>
      </p:sp>
      <p:sp>
        <p:nvSpPr>
          <p:cNvPr id="3" name="Slide Number Placeholder 4"/>
          <p:cNvSpPr>
            <a:spLocks noGrp="1"/>
          </p:cNvSpPr>
          <p:nvPr>
            <p:ph type="sldNum" sz="quarter" idx="12"/>
          </p:nvPr>
        </p:nvSpPr>
        <p:spPr/>
        <p:txBody>
          <a:bodyPr/>
          <a:lstStyle/>
          <a:p>
            <a:fld id="{E5F203A2-A9EA-4DBC-BB93-1BA708B177A4}" type="slidenum">
              <a:rPr lang="en-US"/>
              <a:pPr/>
              <a:t>37</a:t>
            </a:fld>
            <a:endParaRPr lang="en-US"/>
          </a:p>
        </p:txBody>
      </p:sp>
    </p:spTree>
    <p:extLst>
      <p:ext uri="{BB962C8B-B14F-4D97-AF65-F5344CB8AC3E}">
        <p14:creationId xmlns:p14="http://schemas.microsoft.com/office/powerpoint/2010/main" val="39944860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Solving “real-life” end-to-end problems makes you hype resistance</a:t>
            </a:r>
            <a:endParaRPr lang="en-US" sz="7200" dirty="0"/>
          </a:p>
        </p:txBody>
      </p:sp>
    </p:spTree>
    <p:extLst>
      <p:ext uri="{BB962C8B-B14F-4D97-AF65-F5344CB8AC3E}">
        <p14:creationId xmlns:p14="http://schemas.microsoft.com/office/powerpoint/2010/main" val="35077399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8" name="Picture 8"/>
          <p:cNvPicPr>
            <a:picLocks noGrp="1" noChangeAspect="1" noChangeArrowheads="1"/>
          </p:cNvPicPr>
          <p:nvPr>
            <p:ph idx="1"/>
          </p:nvPr>
        </p:nvPicPr>
        <p:blipFill>
          <a:blip r:embed="rId2" cstate="print"/>
          <a:srcRect/>
          <a:stretch>
            <a:fillRect/>
          </a:stretch>
        </p:blipFill>
        <p:spPr bwMode="auto">
          <a:xfrm>
            <a:off x="0" y="13647"/>
            <a:ext cx="9144000" cy="6858001"/>
          </a:xfrm>
          <a:prstGeom prst="rect">
            <a:avLst/>
          </a:prstGeom>
          <a:noFill/>
          <a:ln w="9525">
            <a:noFill/>
            <a:miter lim="800000"/>
            <a:headEnd/>
            <a:tailEnd/>
          </a:ln>
        </p:spPr>
      </p:pic>
    </p:spTree>
    <p:extLst>
      <p:ext uri="{BB962C8B-B14F-4D97-AF65-F5344CB8AC3E}">
        <p14:creationId xmlns:p14="http://schemas.microsoft.com/office/powerpoint/2010/main" val="240452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04" name="Rectangle 4"/>
          <p:cNvSpPr>
            <a:spLocks noGrp="1" noChangeArrowheads="1"/>
          </p:cNvSpPr>
          <p:nvPr>
            <p:ph type="body" idx="1"/>
          </p:nvPr>
        </p:nvSpPr>
        <p:spPr>
          <a:xfrm>
            <a:off x="685800" y="481013"/>
            <a:ext cx="8039100" cy="5538787"/>
          </a:xfrm>
          <a:noFill/>
          <a:ln/>
        </p:spPr>
        <p:txBody>
          <a:bodyPr/>
          <a:lstStyle/>
          <a:p>
            <a:pPr marL="0" indent="0">
              <a:lnSpc>
                <a:spcPct val="90000"/>
              </a:lnSpc>
              <a:buFontTx/>
              <a:buNone/>
            </a:pPr>
            <a:r>
              <a:rPr lang="en-US" sz="3600" dirty="0">
                <a:latin typeface="Monotype Corsiva" pitchFamily="66" charset="0"/>
              </a:rPr>
              <a:t>The Talmud says in the name of Rabbi </a:t>
            </a:r>
            <a:r>
              <a:rPr lang="en-US" sz="3600" dirty="0" err="1">
                <a:latin typeface="Monotype Corsiva" pitchFamily="66" charset="0"/>
              </a:rPr>
              <a:t>Yochanan</a:t>
            </a:r>
            <a:r>
              <a:rPr lang="en-US" dirty="0">
                <a:latin typeface="Monotype Corsiva" pitchFamily="66" charset="0"/>
              </a:rPr>
              <a:t>,</a:t>
            </a:r>
          </a:p>
          <a:p>
            <a:pPr marL="0" indent="0">
              <a:lnSpc>
                <a:spcPct val="90000"/>
              </a:lnSpc>
              <a:buFontTx/>
              <a:buNone/>
            </a:pPr>
            <a:r>
              <a:rPr lang="en-US" dirty="0">
                <a:latin typeface="Monotype Corsiva" pitchFamily="66" charset="0"/>
              </a:rPr>
              <a:t> </a:t>
            </a:r>
          </a:p>
          <a:p>
            <a:pPr marL="0" indent="0">
              <a:lnSpc>
                <a:spcPct val="90000"/>
              </a:lnSpc>
              <a:buFontTx/>
              <a:buNone/>
            </a:pPr>
            <a:r>
              <a:rPr lang="en-US" sz="4800" b="1" dirty="0">
                <a:latin typeface="Monotype Corsiva" pitchFamily="66" charset="0"/>
              </a:rPr>
              <a:t>“Since the destruction of the Temple, prophecy has been taken from prophets and given to fools and children.”</a:t>
            </a:r>
            <a:r>
              <a:rPr lang="en-US" sz="3600" b="1" dirty="0">
                <a:latin typeface="Monotype Corsiva" pitchFamily="66" charset="0"/>
              </a:rPr>
              <a:t> </a:t>
            </a:r>
            <a:r>
              <a:rPr lang="en-US" dirty="0"/>
              <a:t> </a:t>
            </a:r>
          </a:p>
          <a:p>
            <a:pPr marL="0" indent="0">
              <a:lnSpc>
                <a:spcPct val="90000"/>
              </a:lnSpc>
              <a:buFontTx/>
              <a:buNone/>
            </a:pPr>
            <a:endParaRPr lang="en-US" dirty="0"/>
          </a:p>
          <a:p>
            <a:pPr marL="0" indent="0">
              <a:lnSpc>
                <a:spcPct val="90000"/>
              </a:lnSpc>
              <a:buFontTx/>
              <a:buNone/>
            </a:pPr>
            <a:r>
              <a:rPr lang="en-US" dirty="0"/>
              <a:t>(Baba </a:t>
            </a:r>
            <a:r>
              <a:rPr lang="en-US" dirty="0" err="1"/>
              <a:t>Batra</a:t>
            </a:r>
            <a:r>
              <a:rPr lang="en-US" dirty="0"/>
              <a:t> 12b)  </a:t>
            </a:r>
          </a:p>
        </p:txBody>
      </p:sp>
    </p:spTree>
    <p:extLst>
      <p:ext uri="{BB962C8B-B14F-4D97-AF65-F5344CB8AC3E}">
        <p14:creationId xmlns:p14="http://schemas.microsoft.com/office/powerpoint/2010/main" val="9315196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36728"/>
            <a:ext cx="8007824" cy="5202072"/>
          </a:xfrm>
        </p:spPr>
        <p:txBody>
          <a:bodyPr>
            <a:normAutofit fontScale="92500" lnSpcReduction="20000"/>
          </a:bodyPr>
          <a:lstStyle/>
          <a:p>
            <a:pPr algn="ctr">
              <a:buNone/>
            </a:pPr>
            <a:r>
              <a:rPr lang="en-US" sz="4800" b="1" dirty="0" smtClean="0"/>
              <a:t>Perspectives on Grid Computing</a:t>
            </a:r>
          </a:p>
          <a:p>
            <a:pPr>
              <a:buNone/>
            </a:pPr>
            <a:endParaRPr lang="en-US" sz="1400" dirty="0" smtClean="0"/>
          </a:p>
          <a:p>
            <a:pPr algn="ctr">
              <a:buNone/>
            </a:pPr>
            <a:r>
              <a:rPr lang="en-US" sz="1900" dirty="0" err="1" smtClean="0"/>
              <a:t>Uwe</a:t>
            </a:r>
            <a:r>
              <a:rPr lang="en-US" sz="1900" dirty="0" smtClean="0"/>
              <a:t> </a:t>
            </a:r>
            <a:r>
              <a:rPr lang="en-US" sz="1900" dirty="0" err="1" smtClean="0"/>
              <a:t>Schwiegelshohn</a:t>
            </a:r>
            <a:r>
              <a:rPr lang="en-US" sz="1900" dirty="0" smtClean="0"/>
              <a:t> Rosa M. </a:t>
            </a:r>
            <a:r>
              <a:rPr lang="en-US" sz="1900" dirty="0" err="1" smtClean="0"/>
              <a:t>Badia</a:t>
            </a:r>
            <a:r>
              <a:rPr lang="en-US" sz="1900" dirty="0" smtClean="0"/>
              <a:t> Marian </a:t>
            </a:r>
            <a:r>
              <a:rPr lang="en-US" sz="1900" dirty="0" err="1" smtClean="0"/>
              <a:t>Bubak</a:t>
            </a:r>
            <a:r>
              <a:rPr lang="en-US" sz="1900" dirty="0" smtClean="0"/>
              <a:t> Marco </a:t>
            </a:r>
            <a:r>
              <a:rPr lang="en-US" sz="1900" dirty="0" err="1" smtClean="0"/>
              <a:t>Danelutto</a:t>
            </a:r>
            <a:endParaRPr lang="en-US" sz="1900" dirty="0" smtClean="0"/>
          </a:p>
          <a:p>
            <a:pPr algn="ctr">
              <a:buNone/>
            </a:pPr>
            <a:r>
              <a:rPr lang="en-US" sz="1900" dirty="0" err="1" smtClean="0"/>
              <a:t>Schahram</a:t>
            </a:r>
            <a:r>
              <a:rPr lang="en-US" sz="1900" dirty="0" smtClean="0"/>
              <a:t> </a:t>
            </a:r>
            <a:r>
              <a:rPr lang="en-US" sz="1900" dirty="0" err="1" smtClean="0"/>
              <a:t>Dustdar</a:t>
            </a:r>
            <a:r>
              <a:rPr lang="en-US" sz="1900" dirty="0" smtClean="0"/>
              <a:t>  </a:t>
            </a:r>
            <a:r>
              <a:rPr lang="en-US" sz="1900" dirty="0" err="1" smtClean="0"/>
              <a:t>Fabrizio</a:t>
            </a:r>
            <a:r>
              <a:rPr lang="en-US" sz="1900" dirty="0" smtClean="0"/>
              <a:t> </a:t>
            </a:r>
            <a:r>
              <a:rPr lang="en-US" sz="1900" dirty="0" err="1" smtClean="0"/>
              <a:t>Gagliardi</a:t>
            </a:r>
            <a:r>
              <a:rPr lang="en-US" sz="1900" dirty="0" smtClean="0"/>
              <a:t>  Alfred Geiger  </a:t>
            </a:r>
            <a:r>
              <a:rPr lang="en-US" sz="1900" dirty="0" err="1" smtClean="0"/>
              <a:t>Ladislav</a:t>
            </a:r>
            <a:r>
              <a:rPr lang="en-US" sz="1900" dirty="0" smtClean="0"/>
              <a:t> </a:t>
            </a:r>
            <a:r>
              <a:rPr lang="en-US" sz="1900" dirty="0" err="1" smtClean="0"/>
              <a:t>Hluchy</a:t>
            </a:r>
            <a:endParaRPr lang="en-US" sz="1900" dirty="0" smtClean="0"/>
          </a:p>
          <a:p>
            <a:pPr algn="ctr">
              <a:buNone/>
            </a:pPr>
            <a:r>
              <a:rPr lang="en-US" sz="1900" dirty="0" smtClean="0"/>
              <a:t>Dieter </a:t>
            </a:r>
            <a:r>
              <a:rPr lang="en-US" sz="1900" dirty="0" err="1" smtClean="0"/>
              <a:t>Kranzlmüller</a:t>
            </a:r>
            <a:r>
              <a:rPr lang="en-US" sz="1900" dirty="0" smtClean="0"/>
              <a:t> Erwin Laure Thierry </a:t>
            </a:r>
            <a:r>
              <a:rPr lang="en-US" sz="1900" dirty="0" err="1" smtClean="0"/>
              <a:t>Priol</a:t>
            </a:r>
            <a:r>
              <a:rPr lang="en-US" sz="1900" dirty="0" smtClean="0"/>
              <a:t> Alexander </a:t>
            </a:r>
            <a:r>
              <a:rPr lang="en-US" sz="1900" dirty="0" err="1" smtClean="0"/>
              <a:t>Reinefeld</a:t>
            </a:r>
            <a:endParaRPr lang="en-US" sz="1900" dirty="0" smtClean="0"/>
          </a:p>
          <a:p>
            <a:pPr marL="0" indent="0" algn="ctr">
              <a:buNone/>
            </a:pPr>
            <a:r>
              <a:rPr lang="en-US" sz="1900" dirty="0" smtClean="0"/>
              <a:t>Michael </a:t>
            </a:r>
            <a:r>
              <a:rPr lang="en-US" sz="1900" dirty="0" err="1" smtClean="0"/>
              <a:t>Resch</a:t>
            </a:r>
            <a:r>
              <a:rPr lang="en-US" sz="1900" dirty="0" smtClean="0"/>
              <a:t> Andreas Reuter Otto </a:t>
            </a:r>
            <a:r>
              <a:rPr lang="en-US" sz="1900" dirty="0" err="1" smtClean="0"/>
              <a:t>Rienhoff</a:t>
            </a:r>
            <a:r>
              <a:rPr lang="en-US" sz="1900" dirty="0" smtClean="0"/>
              <a:t>  Thomas </a:t>
            </a:r>
            <a:r>
              <a:rPr lang="en-US" sz="1900" dirty="0" err="1" smtClean="0"/>
              <a:t>Rüter</a:t>
            </a:r>
            <a:r>
              <a:rPr lang="en-US" sz="1900" dirty="0" smtClean="0"/>
              <a:t>  Peter </a:t>
            </a:r>
            <a:r>
              <a:rPr lang="en-US" sz="1900" dirty="0" err="1" smtClean="0"/>
              <a:t>Sloot</a:t>
            </a:r>
            <a:r>
              <a:rPr lang="en-US" sz="1900" dirty="0" smtClean="0"/>
              <a:t> </a:t>
            </a:r>
            <a:r>
              <a:rPr lang="en-US" sz="1900" dirty="0" err="1" smtClean="0"/>
              <a:t>Domenico</a:t>
            </a:r>
            <a:r>
              <a:rPr lang="en-US" sz="1900" dirty="0" smtClean="0"/>
              <a:t> Talia  Klaus </a:t>
            </a:r>
            <a:r>
              <a:rPr lang="en-US" sz="1900" dirty="0" err="1" smtClean="0"/>
              <a:t>Ullmann</a:t>
            </a:r>
            <a:r>
              <a:rPr lang="en-US" sz="1900" dirty="0" smtClean="0"/>
              <a:t>  </a:t>
            </a:r>
            <a:r>
              <a:rPr lang="en-US" sz="1900" dirty="0" err="1" smtClean="0"/>
              <a:t>Ramin</a:t>
            </a:r>
            <a:r>
              <a:rPr lang="en-US" sz="1900" dirty="0" smtClean="0"/>
              <a:t> </a:t>
            </a:r>
            <a:r>
              <a:rPr lang="en-US" sz="1900" dirty="0" err="1" smtClean="0"/>
              <a:t>Yahyapour</a:t>
            </a:r>
            <a:r>
              <a:rPr lang="en-US" sz="1900" dirty="0" smtClean="0"/>
              <a:t> Gabriele von Voigt</a:t>
            </a:r>
          </a:p>
          <a:p>
            <a:pPr marL="0" indent="0">
              <a:buNone/>
            </a:pPr>
            <a:endParaRPr lang="en-US" dirty="0" smtClean="0"/>
          </a:p>
          <a:p>
            <a:pPr marL="0" indent="0">
              <a:buNone/>
            </a:pPr>
            <a:r>
              <a:rPr lang="en-US" sz="3000" b="1" dirty="0" smtClean="0"/>
              <a:t>We should not waste our time in redefining terms or key technologies: clusters, Grids, Clouds... What is in a name? Ian Foster recently quoted Miron Livny saying: </a:t>
            </a:r>
            <a:r>
              <a:rPr lang="en-US" sz="3000" b="1" dirty="0" smtClean="0">
                <a:solidFill>
                  <a:schemeClr val="accent6"/>
                </a:solidFill>
              </a:rPr>
              <a:t>"I was doing Cloud computing way before people called it Grid computing"</a:t>
            </a:r>
            <a:r>
              <a:rPr lang="en-US" sz="3000" b="1" dirty="0" smtClean="0"/>
              <a:t>, referring to the ground breaking Condor technology. It is the Grid scientific paradigm that counts!</a:t>
            </a:r>
            <a:endParaRPr lang="en-US" sz="3000" b="1" dirty="0"/>
          </a:p>
        </p:txBody>
      </p:sp>
    </p:spTree>
    <p:extLst>
      <p:ext uri="{BB962C8B-B14F-4D97-AF65-F5344CB8AC3E}">
        <p14:creationId xmlns:p14="http://schemas.microsoft.com/office/powerpoint/2010/main" val="4549311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09575" y="239713"/>
            <a:ext cx="8229600" cy="5268912"/>
          </a:xfrm>
        </p:spPr>
        <p:txBody>
          <a:bodyPr/>
          <a:lstStyle/>
          <a:p>
            <a:pPr eaLnBrk="1" hangingPunct="1"/>
            <a:r>
              <a:rPr lang="en-US" sz="7200" smtClean="0"/>
              <a:t>How do we prepare for the HTC needs of  2020?</a:t>
            </a:r>
          </a:p>
        </p:txBody>
      </p:sp>
    </p:spTree>
    <p:extLst>
      <p:ext uri="{BB962C8B-B14F-4D97-AF65-F5344CB8AC3E}">
        <p14:creationId xmlns:p14="http://schemas.microsoft.com/office/powerpoint/2010/main" val="26450062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z="2800" smtClean="0"/>
              <a:t>Scientific Collaborations at Extreme-Scales:</a:t>
            </a:r>
            <a:br>
              <a:rPr lang="en-US" sz="2800" smtClean="0"/>
            </a:br>
            <a:r>
              <a:rPr lang="en-US" sz="2800" smtClean="0"/>
              <a:t> </a:t>
            </a:r>
            <a:br>
              <a:rPr lang="en-US" sz="2800" smtClean="0"/>
            </a:br>
            <a:r>
              <a:rPr lang="en-US" sz="4000" smtClean="0"/>
              <a:t>dV/dt - Accelerating the Rate of Progress towards Extreme Scale Collaborative Science</a:t>
            </a:r>
            <a:br>
              <a:rPr lang="en-US" sz="4000" smtClean="0"/>
            </a:br>
            <a:r>
              <a:rPr lang="en-US" sz="4000" smtClean="0"/>
              <a:t/>
            </a:r>
            <a:br>
              <a:rPr lang="en-US" sz="4000" smtClean="0"/>
            </a:br>
            <a:r>
              <a:rPr lang="en-US" sz="2700" smtClean="0"/>
              <a:t>Collaboration of five institutions – ANL, ISI, UCSD, UND and UW Funded by the </a:t>
            </a:r>
            <a:r>
              <a:rPr lang="en-US" sz="2700" i="1" smtClean="0"/>
              <a:t>Advanced Scientific Computing Research</a:t>
            </a:r>
            <a:r>
              <a:rPr lang="en-US" sz="2700" smtClean="0"/>
              <a:t> (</a:t>
            </a:r>
            <a:r>
              <a:rPr lang="en-US" sz="2700" i="1" smtClean="0"/>
              <a:t>ASCR</a:t>
            </a:r>
            <a:r>
              <a:rPr lang="en-US" sz="2700" smtClean="0"/>
              <a:t>) program of the DOE Office of Science</a:t>
            </a:r>
            <a:br>
              <a:rPr lang="en-US" sz="2700" smtClean="0"/>
            </a:br>
            <a:endParaRPr lang="en-US" sz="2700" smtClean="0"/>
          </a:p>
        </p:txBody>
      </p:sp>
    </p:spTree>
    <p:extLst>
      <p:ext uri="{BB962C8B-B14F-4D97-AF65-F5344CB8AC3E}">
        <p14:creationId xmlns:p14="http://schemas.microsoft.com/office/powerpoint/2010/main" val="37287760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657225"/>
            <a:ext cx="8229600" cy="5172075"/>
          </a:xfrm>
        </p:spPr>
        <p:txBody>
          <a:bodyPr rtlCol="0">
            <a:normAutofit fontScale="70000" lnSpcReduction="20000"/>
          </a:bodyPr>
          <a:lstStyle/>
          <a:p>
            <a:pPr marL="0" indent="0" eaLnBrk="1" fontAlgn="auto" hangingPunct="1">
              <a:spcAft>
                <a:spcPts val="0"/>
              </a:spcAft>
              <a:buFont typeface="Arial"/>
              <a:buNone/>
              <a:defRPr/>
            </a:pPr>
            <a:r>
              <a:rPr lang="en-US" sz="4100" dirty="0" smtClean="0"/>
              <a:t>“Using </a:t>
            </a:r>
            <a:r>
              <a:rPr lang="en-US" sz="4100" i="1" dirty="0"/>
              <a:t>planning</a:t>
            </a:r>
            <a:r>
              <a:rPr lang="en-US" sz="4100" dirty="0"/>
              <a:t> as the unifying concept for this project, we will develop and evaluate by means of at-scale experimentation novel algorithms and software architectures that will make it less labor intensive for a scientist to </a:t>
            </a:r>
            <a:r>
              <a:rPr lang="en-US" sz="4100" b="1" dirty="0"/>
              <a:t>find </a:t>
            </a:r>
            <a:r>
              <a:rPr lang="en-US" sz="4100" dirty="0"/>
              <a:t>the</a:t>
            </a:r>
            <a:r>
              <a:rPr lang="en-US" sz="4100" b="1" dirty="0"/>
              <a:t> </a:t>
            </a:r>
            <a:r>
              <a:rPr lang="en-US" sz="4100" dirty="0"/>
              <a:t>appropriate computing resources, </a:t>
            </a:r>
            <a:r>
              <a:rPr lang="en-US" sz="4100" b="1" dirty="0"/>
              <a:t>acquire</a:t>
            </a:r>
            <a:r>
              <a:rPr lang="en-US" sz="4100" dirty="0"/>
              <a:t> those resources, </a:t>
            </a:r>
            <a:r>
              <a:rPr lang="en-US" sz="4100" b="1" dirty="0"/>
              <a:t>deploy</a:t>
            </a:r>
            <a:r>
              <a:rPr lang="en-US" sz="4100" dirty="0"/>
              <a:t> the desired applications and data on these resources, and then </a:t>
            </a:r>
            <a:r>
              <a:rPr lang="en-US" sz="4100" b="1" dirty="0"/>
              <a:t>manage</a:t>
            </a:r>
            <a:r>
              <a:rPr lang="en-US" sz="4100" dirty="0"/>
              <a:t> them as the applications run. The proposed research will advance the understanding of resource management within a collaboration in the areas of: trust, planning for resource provisioning, and workload, computer, data, and network resource management</a:t>
            </a:r>
            <a:r>
              <a:rPr lang="en-US" sz="4100" dirty="0" smtClean="0"/>
              <a:t>.” </a:t>
            </a:r>
            <a:r>
              <a:rPr lang="en-US" sz="4100" b="1" dirty="0" smtClean="0"/>
              <a:t> </a:t>
            </a:r>
            <a:endParaRPr lang="en-US" sz="4100" b="1" dirty="0"/>
          </a:p>
          <a:p>
            <a:pPr marL="0" indent="0" eaLnBrk="1" fontAlgn="auto" hangingPunct="1">
              <a:spcAft>
                <a:spcPts val="0"/>
              </a:spcAft>
              <a:buFont typeface="Arial"/>
              <a:buNone/>
              <a:defRPr/>
            </a:pPr>
            <a:endParaRPr lang="en-US" dirty="0"/>
          </a:p>
        </p:txBody>
      </p:sp>
    </p:spTree>
    <p:extLst>
      <p:ext uri="{BB962C8B-B14F-4D97-AF65-F5344CB8AC3E}">
        <p14:creationId xmlns:p14="http://schemas.microsoft.com/office/powerpoint/2010/main" val="14213012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idx="1"/>
          </p:nvPr>
        </p:nvSpPr>
        <p:spPr>
          <a:xfrm>
            <a:off x="457200" y="342900"/>
            <a:ext cx="8229600" cy="4953000"/>
          </a:xfrm>
        </p:spPr>
        <p:txBody>
          <a:bodyPr/>
          <a:lstStyle/>
          <a:p>
            <a:pPr marL="0" indent="0" eaLnBrk="1" hangingPunct="1">
              <a:buFont typeface="Arial" charset="0"/>
              <a:buNone/>
            </a:pPr>
            <a:r>
              <a:rPr lang="en-US" sz="2800" b="1" smtClean="0"/>
              <a:t>“</a:t>
            </a:r>
            <a:r>
              <a:rPr lang="en-US" sz="2400" b="1" smtClean="0"/>
              <a:t>Over the last 15 years, Condor has evolved from a concept to an essential component of  U.S. and international cyberinfrastructure supporting a wide range of research, education, and outreach communities. The Condor team is among the top two or three cyberinfrastructure development teams in the country. In spite of their success, this proposal shows them to be committed to rapid development of new capabilities to assure that Condor remains a competitive offering. Within the NSF portfolio of computational and data-intensive cyberinfrastructure offerings, the High Throughput Computing Condor software system ranks with the NSF High Performance Computing centers in importance for supporting NSF researchers.”</a:t>
            </a:r>
          </a:p>
        </p:txBody>
      </p:sp>
      <p:sp>
        <p:nvSpPr>
          <p:cNvPr id="4" name="TextBox 3"/>
          <p:cNvSpPr txBox="1"/>
          <p:nvPr/>
        </p:nvSpPr>
        <p:spPr>
          <a:xfrm>
            <a:off x="457200" y="5410200"/>
            <a:ext cx="8001000" cy="400050"/>
          </a:xfrm>
          <a:prstGeom prst="rect">
            <a:avLst/>
          </a:prstGeom>
          <a:noFill/>
        </p:spPr>
        <p:txBody>
          <a:bodyPr>
            <a:spAutoFit/>
          </a:bodyPr>
          <a:lstStyle/>
          <a:p>
            <a:pPr eaLnBrk="1" hangingPunct="1">
              <a:defRPr/>
            </a:pPr>
            <a:r>
              <a:rPr lang="en-US" sz="2000" b="1" dirty="0">
                <a:solidFill>
                  <a:srgbClr val="0070C0"/>
                </a:solidFill>
                <a:latin typeface="Arial" charset="0"/>
                <a:cs typeface="+mn-cs"/>
              </a:rPr>
              <a:t>A recent anonymous NSF review</a:t>
            </a:r>
            <a:r>
              <a:rPr lang="en-US" sz="2000" b="1" dirty="0">
                <a:solidFill>
                  <a:prstClr val="black"/>
                </a:solidFill>
                <a:latin typeface="Arial" charset="0"/>
                <a:cs typeface="+mn-cs"/>
              </a:rPr>
              <a:t> </a:t>
            </a:r>
          </a:p>
        </p:txBody>
      </p:sp>
    </p:spTree>
    <p:extLst>
      <p:ext uri="{BB962C8B-B14F-4D97-AF65-F5344CB8AC3E}">
        <p14:creationId xmlns:p14="http://schemas.microsoft.com/office/powerpoint/2010/main" val="40736529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428625"/>
            <a:ext cx="8229600" cy="5400675"/>
          </a:xfrm>
        </p:spPr>
        <p:txBody>
          <a:bodyPr rtlCol="0">
            <a:normAutofit lnSpcReduction="10000"/>
          </a:bodyPr>
          <a:lstStyle/>
          <a:p>
            <a:pPr marL="0" indent="0" eaLnBrk="1" fontAlgn="auto" hangingPunct="1">
              <a:spcAft>
                <a:spcPts val="0"/>
              </a:spcAft>
              <a:buFont typeface="Arial"/>
              <a:buNone/>
              <a:defRPr/>
            </a:pPr>
            <a:r>
              <a:rPr lang="en-US" sz="2400" dirty="0" smtClean="0"/>
              <a:t>“… a </a:t>
            </a:r>
            <a:r>
              <a:rPr lang="en-US" sz="2400" dirty="0"/>
              <a:t>mix of continuous changes in technologies, user and application requirements, and the business model of computing capacity acquisition will continue to pose new challenges and opportunities to the effectiveness of scientific HTC. </a:t>
            </a:r>
            <a:r>
              <a:rPr lang="en-US" sz="2400" dirty="0" smtClean="0"/>
              <a:t>…  </a:t>
            </a:r>
            <a:r>
              <a:rPr lang="en-US" sz="2400" dirty="0"/>
              <a:t>we have identified six key challenge areas that we believe will drive </a:t>
            </a:r>
            <a:r>
              <a:rPr lang="en-US" sz="2400" dirty="0" smtClean="0"/>
              <a:t>HTC technologies </a:t>
            </a:r>
            <a:r>
              <a:rPr lang="en-US" sz="2400" dirty="0"/>
              <a:t>innovation in the next five </a:t>
            </a:r>
            <a:r>
              <a:rPr lang="en-US" sz="2400" dirty="0" smtClean="0"/>
              <a:t>years.”</a:t>
            </a:r>
            <a:endParaRPr lang="en-US" sz="3600" dirty="0"/>
          </a:p>
          <a:p>
            <a:pPr eaLnBrk="1" fontAlgn="auto" hangingPunct="1">
              <a:spcAft>
                <a:spcPts val="0"/>
              </a:spcAft>
              <a:buFont typeface="Arial"/>
              <a:buChar char="•"/>
              <a:defRPr/>
            </a:pPr>
            <a:r>
              <a:rPr lang="en-US" b="1" dirty="0"/>
              <a:t>Evolving resource acquisition </a:t>
            </a:r>
            <a:r>
              <a:rPr lang="en-US" b="1" dirty="0" smtClean="0"/>
              <a:t>models</a:t>
            </a:r>
          </a:p>
          <a:p>
            <a:pPr eaLnBrk="1" fontAlgn="auto" hangingPunct="1">
              <a:spcAft>
                <a:spcPts val="0"/>
              </a:spcAft>
              <a:buFont typeface="Arial"/>
              <a:buChar char="•"/>
              <a:defRPr/>
            </a:pPr>
            <a:r>
              <a:rPr lang="en-US" b="1" dirty="0"/>
              <a:t>Hardware </a:t>
            </a:r>
            <a:r>
              <a:rPr lang="en-US" b="1" dirty="0" smtClean="0"/>
              <a:t>complexity</a:t>
            </a:r>
          </a:p>
          <a:p>
            <a:pPr eaLnBrk="1" fontAlgn="auto" hangingPunct="1">
              <a:spcAft>
                <a:spcPts val="0"/>
              </a:spcAft>
              <a:buFont typeface="Arial"/>
              <a:buChar char="•"/>
              <a:defRPr/>
            </a:pPr>
            <a:r>
              <a:rPr lang="en-US" b="1" dirty="0"/>
              <a:t>Widely disparate use </a:t>
            </a:r>
            <a:r>
              <a:rPr lang="en-US" b="1" dirty="0" smtClean="0"/>
              <a:t>cases</a:t>
            </a:r>
          </a:p>
          <a:p>
            <a:pPr eaLnBrk="1" fontAlgn="auto" hangingPunct="1">
              <a:spcAft>
                <a:spcPts val="0"/>
              </a:spcAft>
              <a:buFont typeface="Arial"/>
              <a:buChar char="•"/>
              <a:defRPr/>
            </a:pPr>
            <a:r>
              <a:rPr lang="en-US" b="1" dirty="0"/>
              <a:t>Data intensive computing </a:t>
            </a:r>
            <a:endParaRPr lang="en-US" b="1" dirty="0" smtClean="0"/>
          </a:p>
          <a:p>
            <a:pPr eaLnBrk="1" fontAlgn="auto" hangingPunct="1">
              <a:spcAft>
                <a:spcPts val="0"/>
              </a:spcAft>
              <a:buFont typeface="Arial"/>
              <a:buChar char="•"/>
              <a:defRPr/>
            </a:pPr>
            <a:r>
              <a:rPr lang="en-US" b="1" dirty="0"/>
              <a:t>Black-box </a:t>
            </a:r>
            <a:r>
              <a:rPr lang="en-US" b="1" dirty="0" smtClean="0"/>
              <a:t>applications</a:t>
            </a:r>
          </a:p>
          <a:p>
            <a:pPr eaLnBrk="1" fontAlgn="auto" hangingPunct="1">
              <a:spcAft>
                <a:spcPts val="0"/>
              </a:spcAft>
              <a:buFont typeface="Arial"/>
              <a:buChar char="•"/>
              <a:defRPr/>
            </a:pPr>
            <a:r>
              <a:rPr lang="en-US" b="1" dirty="0" smtClean="0"/>
              <a:t>Scalability</a:t>
            </a:r>
          </a:p>
        </p:txBody>
      </p:sp>
    </p:spTree>
    <p:extLst>
      <p:ext uri="{BB962C8B-B14F-4D97-AF65-F5344CB8AC3E}">
        <p14:creationId xmlns:p14="http://schemas.microsoft.com/office/powerpoint/2010/main" val="9074961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The value of sustained experimental Computer Science</a:t>
            </a:r>
            <a:endParaRPr lang="en-US" sz="7200" b="1" dirty="0"/>
          </a:p>
        </p:txBody>
      </p:sp>
    </p:spTree>
    <p:extLst>
      <p:ext uri="{BB962C8B-B14F-4D97-AF65-F5344CB8AC3E}">
        <p14:creationId xmlns:p14="http://schemas.microsoft.com/office/powerpoint/2010/main" val="1092550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5181600"/>
            <a:ext cx="9144000" cy="1676400"/>
          </a:xfrm>
          <a:prstGeom prst="rect">
            <a:avLst/>
          </a:prstGeom>
          <a:solidFill>
            <a:schemeClr val="bg1"/>
          </a:solidFill>
          <a:ln w="9525">
            <a:noFill/>
            <a:miter lim="800000"/>
            <a:headEnd/>
            <a:tailEnd/>
          </a:ln>
        </p:spPr>
        <p:txBody>
          <a:bodyPr wrap="none" anchor="ctr"/>
          <a:lstStyle/>
          <a:p>
            <a:endParaRPr lang="en-US" smtClean="0">
              <a:solidFill>
                <a:srgbClr val="000000"/>
              </a:solidFill>
              <a:cs typeface="Arial" charset="0"/>
            </a:endParaRPr>
          </a:p>
        </p:txBody>
      </p:sp>
      <p:sp>
        <p:nvSpPr>
          <p:cNvPr id="40962" name="Rectangle 2"/>
          <p:cNvSpPr>
            <a:spLocks noGrp="1" noChangeArrowheads="1"/>
          </p:cNvSpPr>
          <p:nvPr>
            <p:ph type="body" idx="1"/>
          </p:nvPr>
        </p:nvSpPr>
        <p:spPr>
          <a:xfrm>
            <a:off x="423081" y="746313"/>
            <a:ext cx="8500195" cy="4443248"/>
          </a:xfrm>
        </p:spPr>
        <p:txBody>
          <a:bodyPr>
            <a:normAutofit/>
          </a:bodyPr>
          <a:lstStyle/>
          <a:p>
            <a:pPr marL="0" indent="0" eaLnBrk="1" hangingPunct="1">
              <a:buFontTx/>
              <a:buNone/>
            </a:pPr>
            <a:r>
              <a:rPr lang="en-US" sz="2800" dirty="0" smtClean="0"/>
              <a:t>In 1996 I introduced the distinction between High </a:t>
            </a:r>
            <a:r>
              <a:rPr lang="en-US" sz="3600" b="1" dirty="0" smtClean="0"/>
              <a:t>Performance</a:t>
            </a:r>
            <a:r>
              <a:rPr lang="en-US" sz="2800" dirty="0" smtClean="0"/>
              <a:t> Computing (</a:t>
            </a:r>
            <a:r>
              <a:rPr lang="en-US" sz="2800" b="1" dirty="0" smtClean="0"/>
              <a:t>HPC</a:t>
            </a:r>
            <a:r>
              <a:rPr lang="en-US" sz="2800" dirty="0" smtClean="0"/>
              <a:t>) and High </a:t>
            </a:r>
            <a:r>
              <a:rPr lang="en-US" sz="3600" b="1" dirty="0" smtClean="0"/>
              <a:t>Throughput</a:t>
            </a:r>
            <a:r>
              <a:rPr lang="en-US" sz="2800" dirty="0" smtClean="0"/>
              <a:t> Computing (</a:t>
            </a:r>
            <a:r>
              <a:rPr lang="en-US" sz="2800" b="1" dirty="0" smtClean="0"/>
              <a:t>HTC</a:t>
            </a:r>
            <a:r>
              <a:rPr lang="en-US" sz="2800" dirty="0" smtClean="0"/>
              <a:t>) in a seminar at the NASA Goddard Flight Center in and a month later at the European Laboratory for Particle Physics (CERN). In June of 1997 </a:t>
            </a:r>
            <a:r>
              <a:rPr lang="en-US" sz="2800" dirty="0" err="1" smtClean="0"/>
              <a:t>HPCWire</a:t>
            </a:r>
            <a:r>
              <a:rPr lang="en-US" sz="2800" dirty="0" smtClean="0"/>
              <a:t> published an interview on High Throughput Computing.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86" y="4477403"/>
            <a:ext cx="8668390" cy="2112579"/>
          </a:xfrm>
          <a:prstGeom prst="rect">
            <a:avLst/>
          </a:prstGeom>
        </p:spPr>
      </p:pic>
    </p:spTree>
    <p:extLst>
      <p:ext uri="{BB962C8B-B14F-4D97-AF65-F5344CB8AC3E}">
        <p14:creationId xmlns:p14="http://schemas.microsoft.com/office/powerpoint/2010/main" val="843235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6594" y="841611"/>
            <a:ext cx="7772400" cy="3320955"/>
          </a:xfrm>
        </p:spPr>
        <p:txBody>
          <a:bodyPr>
            <a:normAutofit/>
          </a:bodyPr>
          <a:lstStyle/>
          <a:p>
            <a:pPr eaLnBrk="1" hangingPunct="1"/>
            <a:r>
              <a:rPr lang="en-US" sz="4800" dirty="0" smtClean="0"/>
              <a:t>High Throughput Computing</a:t>
            </a:r>
            <a:br>
              <a:rPr lang="en-US" sz="4800" dirty="0" smtClean="0"/>
            </a:br>
            <a:r>
              <a:rPr lang="en-US" sz="4800" dirty="0" smtClean="0"/>
              <a:t>is </a:t>
            </a:r>
            <a:r>
              <a:rPr lang="en-US" sz="4800" dirty="0" smtClean="0"/>
              <a:t>a </a:t>
            </a:r>
            <a:r>
              <a:rPr lang="en-US" sz="4800" dirty="0" smtClean="0">
                <a:solidFill>
                  <a:srgbClr val="FF3300"/>
                </a:solidFill>
              </a:rPr>
              <a:t>24-7-365</a:t>
            </a:r>
            <a:r>
              <a:rPr lang="en-US" sz="4800" dirty="0"/>
              <a:t> </a:t>
            </a:r>
            <a:r>
              <a:rPr lang="en-US" sz="4800" dirty="0" smtClean="0"/>
              <a:t>activity and therefore requires </a:t>
            </a:r>
            <a:r>
              <a:rPr lang="en-US" sz="4800" dirty="0" smtClean="0">
                <a:solidFill>
                  <a:srgbClr val="FF0000"/>
                </a:solidFill>
              </a:rPr>
              <a:t>automation</a:t>
            </a:r>
            <a:endParaRPr lang="en-US" sz="4800" dirty="0" smtClean="0">
              <a:solidFill>
                <a:srgbClr val="FF0000"/>
              </a:solidFill>
            </a:endParaRPr>
          </a:p>
        </p:txBody>
      </p:sp>
      <p:sp>
        <p:nvSpPr>
          <p:cNvPr id="87043" name="Rectangle 3"/>
          <p:cNvSpPr>
            <a:spLocks noChangeArrowheads="1"/>
          </p:cNvSpPr>
          <p:nvPr/>
        </p:nvSpPr>
        <p:spPr bwMode="auto">
          <a:xfrm>
            <a:off x="914400" y="4419600"/>
            <a:ext cx="7620000" cy="823913"/>
          </a:xfrm>
          <a:prstGeom prst="rect">
            <a:avLst/>
          </a:prstGeom>
          <a:solidFill>
            <a:schemeClr val="accent2"/>
          </a:solidFill>
          <a:ln w="9525">
            <a:noFill/>
            <a:miter lim="800000"/>
            <a:headEnd/>
            <a:tailEnd/>
          </a:ln>
        </p:spPr>
        <p:txBody>
          <a:bodyPr wrap="square">
            <a:spAutoFit/>
          </a:bodyPr>
          <a:lstStyle/>
          <a:p>
            <a:r>
              <a:rPr lang="en-US" sz="3600" b="1" dirty="0">
                <a:solidFill>
                  <a:srgbClr val="FFFFFF"/>
                </a:solidFill>
              </a:rPr>
              <a:t>FLOPY </a:t>
            </a:r>
            <a:r>
              <a:rPr lang="en-US" sz="4800" b="1" i="1" dirty="0">
                <a:solidFill>
                  <a:srgbClr val="FFFFFF"/>
                </a:solidFill>
                <a:latin typeface="Symbol" pitchFamily="18" charset="2"/>
                <a:sym typeface="Symbol" pitchFamily="18" charset="2"/>
              </a:rPr>
              <a:t></a:t>
            </a:r>
            <a:r>
              <a:rPr lang="en-US" sz="3600" b="1" i="1" dirty="0">
                <a:solidFill>
                  <a:srgbClr val="FFFFFF"/>
                </a:solidFill>
              </a:rPr>
              <a:t> </a:t>
            </a:r>
            <a:r>
              <a:rPr lang="en-US" sz="3600" i="1" dirty="0">
                <a:solidFill>
                  <a:srgbClr val="FFFFFF"/>
                </a:solidFill>
              </a:rPr>
              <a:t> </a:t>
            </a:r>
            <a:r>
              <a:rPr lang="en-US" sz="3200" i="1" dirty="0">
                <a:solidFill>
                  <a:srgbClr val="FFFFFF"/>
                </a:solidFill>
              </a:rPr>
              <a:t> </a:t>
            </a:r>
            <a:r>
              <a:rPr lang="en-US" sz="3600" b="1" i="1" dirty="0">
                <a:solidFill>
                  <a:srgbClr val="FFFFFF"/>
                </a:solidFill>
              </a:rPr>
              <a:t>(60*60*24*7*52)*FLOPS</a:t>
            </a:r>
            <a:endParaRPr lang="en-US" sz="3600" b="1" dirty="0">
              <a:solidFill>
                <a:srgbClr val="FFFFFF"/>
              </a:solidFill>
            </a:endParaRPr>
          </a:p>
        </p:txBody>
      </p:sp>
    </p:spTree>
    <p:extLst>
      <p:ext uri="{BB962C8B-B14F-4D97-AF65-F5344CB8AC3E}">
        <p14:creationId xmlns:p14="http://schemas.microsoft.com/office/powerpoint/2010/main" val="2013564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609600"/>
            <a:ext cx="8131175" cy="3430137"/>
          </a:xfrm>
        </p:spPr>
        <p:txBody>
          <a:bodyPr/>
          <a:lstStyle/>
          <a:p>
            <a:pPr algn="l"/>
            <a:r>
              <a:rPr lang="en-US" sz="2800" dirty="0" smtClean="0"/>
              <a:t>“The members of the </a:t>
            </a:r>
            <a:r>
              <a:rPr lang="en-US" sz="2800" dirty="0" smtClean="0"/>
              <a:t>Open Science Grid (OSG) </a:t>
            </a:r>
            <a:r>
              <a:rPr lang="en-US" sz="2800" dirty="0" smtClean="0"/>
              <a:t>are united by a commitment to promote the adoption and to advance the state of the art of </a:t>
            </a:r>
            <a:r>
              <a:rPr lang="en-US" sz="3200" i="1" dirty="0" smtClean="0"/>
              <a:t>distributed high throughput computing (DHTC) </a:t>
            </a:r>
            <a:r>
              <a:rPr lang="en-US" sz="2800" i="1" dirty="0" smtClean="0"/>
              <a:t>– shared utilization of autonomous </a:t>
            </a:r>
            <a:r>
              <a:rPr lang="en-US" sz="2800" dirty="0" smtClean="0"/>
              <a:t>resources where all the elements are optimized for maximizing computational throughput.”</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l="7333" t="36000" r="10117" b="29079"/>
          <a:stretch>
            <a:fillRect/>
          </a:stretch>
        </p:blipFill>
        <p:spPr bwMode="auto">
          <a:xfrm>
            <a:off x="133350" y="4160336"/>
            <a:ext cx="8915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4289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Picture 132" descr="Picture 1-1.png"/>
          <p:cNvPicPr>
            <a:picLocks noChangeAspect="1"/>
          </p:cNvPicPr>
          <p:nvPr/>
        </p:nvPicPr>
        <p:blipFill>
          <a:blip r:embed="rId3" cstate="print"/>
          <a:srcRect l="11145" r="25171"/>
          <a:stretch>
            <a:fillRect/>
          </a:stretch>
        </p:blipFill>
        <p:spPr>
          <a:xfrm>
            <a:off x="0" y="1447800"/>
            <a:ext cx="9144000" cy="5410200"/>
          </a:xfrm>
          <a:prstGeom prst="rect">
            <a:avLst/>
          </a:prstGeom>
        </p:spPr>
      </p:pic>
      <p:sp>
        <p:nvSpPr>
          <p:cNvPr id="62593" name="Rectangle 293"/>
          <p:cNvSpPr>
            <a:spLocks noChangeArrowheads="1"/>
          </p:cNvSpPr>
          <p:nvPr/>
        </p:nvSpPr>
        <p:spPr bwMode="auto">
          <a:xfrm>
            <a:off x="2057400" y="152400"/>
            <a:ext cx="5105400" cy="1066800"/>
          </a:xfrm>
          <a:prstGeom prst="rect">
            <a:avLst/>
          </a:prstGeom>
          <a:noFill/>
          <a:ln w="9525">
            <a:noFill/>
            <a:miter lim="800000"/>
            <a:headEnd/>
            <a:tailEnd/>
          </a:ln>
        </p:spPr>
        <p:txBody>
          <a:bodyPr/>
          <a:lstStyle/>
          <a:p>
            <a:pPr algn="ctr" defTabSz="457200" fontAlgn="auto">
              <a:spcBef>
                <a:spcPts val="0"/>
              </a:spcBef>
              <a:spcAft>
                <a:spcPts val="0"/>
              </a:spcAft>
            </a:pPr>
            <a:r>
              <a:rPr lang="en-US" sz="3200" b="1" dirty="0">
                <a:solidFill>
                  <a:srgbClr val="FF3300"/>
                </a:solidFill>
                <a:latin typeface="Arial" pitchFamily="34" charset="0"/>
              </a:rPr>
              <a:t>Open Science Grid (</a:t>
            </a:r>
            <a:r>
              <a:rPr lang="en-US" sz="3200" b="1" dirty="0">
                <a:solidFill>
                  <a:srgbClr val="FF3300"/>
                </a:solidFill>
                <a:latin typeface="Arial" pitchFamily="34" charset="0"/>
                <a:hlinkClick r:id="rId4"/>
              </a:rPr>
              <a:t>OSG</a:t>
            </a:r>
            <a:r>
              <a:rPr lang="en-US" sz="3200" b="1" dirty="0" smtClean="0">
                <a:solidFill>
                  <a:srgbClr val="FF3300"/>
                </a:solidFill>
                <a:latin typeface="Arial" pitchFamily="34" charset="0"/>
              </a:rPr>
              <a:t>)</a:t>
            </a:r>
          </a:p>
          <a:p>
            <a:pPr algn="ctr" defTabSz="457200" fontAlgn="auto">
              <a:spcBef>
                <a:spcPts val="0"/>
              </a:spcBef>
              <a:spcAft>
                <a:spcPts val="0"/>
              </a:spcAft>
            </a:pPr>
            <a:r>
              <a:rPr lang="en-US" sz="3200" b="1" dirty="0" smtClean="0">
                <a:solidFill>
                  <a:srgbClr val="FF3300"/>
                </a:solidFill>
                <a:latin typeface="Arial" pitchFamily="34" charset="0"/>
              </a:rPr>
              <a:t>National </a:t>
            </a:r>
            <a:r>
              <a:rPr lang="en-US" sz="3200" b="1" dirty="0" err="1" smtClean="0">
                <a:solidFill>
                  <a:srgbClr val="FF3300"/>
                </a:solidFill>
                <a:latin typeface="Arial" pitchFamily="34" charset="0"/>
              </a:rPr>
              <a:t>HTComputing</a:t>
            </a:r>
            <a:endParaRPr lang="en-US" sz="3200" b="1" dirty="0">
              <a:solidFill>
                <a:srgbClr val="FF3300"/>
              </a:solidFill>
              <a:latin typeface="Arial" pitchFamily="34" charset="0"/>
            </a:endParaRPr>
          </a:p>
        </p:txBody>
      </p:sp>
      <p:pic>
        <p:nvPicPr>
          <p:cNvPr id="62594" name="Picture 6" descr="DOE Logo.jpg"/>
          <p:cNvPicPr>
            <a:picLocks noChangeAspect="1"/>
          </p:cNvPicPr>
          <p:nvPr/>
        </p:nvPicPr>
        <p:blipFill>
          <a:blip r:embed="rId5" cstate="print"/>
          <a:srcRect/>
          <a:stretch>
            <a:fillRect/>
          </a:stretch>
        </p:blipFill>
        <p:spPr bwMode="auto">
          <a:xfrm>
            <a:off x="76200" y="152400"/>
            <a:ext cx="1219200" cy="1214437"/>
          </a:xfrm>
          <a:prstGeom prst="rect">
            <a:avLst/>
          </a:prstGeom>
          <a:noFill/>
          <a:ln w="9525">
            <a:noFill/>
            <a:miter lim="800000"/>
            <a:headEnd/>
            <a:tailEnd/>
          </a:ln>
        </p:spPr>
      </p:pic>
      <p:pic>
        <p:nvPicPr>
          <p:cNvPr id="4" name="Picture 5"/>
          <p:cNvPicPr>
            <a:picLocks noChangeAspect="1" noChangeArrowheads="1"/>
          </p:cNvPicPr>
          <p:nvPr/>
        </p:nvPicPr>
        <p:blipFill>
          <a:blip r:embed="rId6" cstate="print"/>
          <a:srcRect/>
          <a:stretch>
            <a:fillRect/>
          </a:stretch>
        </p:blipFill>
        <p:spPr bwMode="auto">
          <a:xfrm>
            <a:off x="7608888" y="0"/>
            <a:ext cx="1535112" cy="1414462"/>
          </a:xfrm>
          <a:prstGeom prst="rect">
            <a:avLst/>
          </a:prstGeom>
          <a:noFill/>
          <a:ln w="9525">
            <a:noFill/>
            <a:round/>
            <a:headEnd/>
            <a:tailEnd/>
          </a:ln>
          <a:effectLst>
            <a:outerShdw dist="17819" dir="2700000" algn="ctr" rotWithShape="0">
              <a:srgbClr val="808080"/>
            </a:outerShdw>
          </a:effectLst>
        </p:spPr>
      </p:pic>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9956" t="27193" r="37039" b="17797"/>
          <a:stretch/>
        </p:blipFill>
        <p:spPr bwMode="auto">
          <a:xfrm>
            <a:off x="-109331" y="1458726"/>
            <a:ext cx="9253331" cy="5399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600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20000"/>
          </a:bodyPr>
          <a:lstStyle/>
          <a:p>
            <a:r>
              <a:rPr lang="en-US" dirty="0" smtClean="0"/>
              <a:t>Workshop on HPC and Super-computing for Future Science Applications </a:t>
            </a:r>
          </a:p>
          <a:p>
            <a:r>
              <a:rPr lang="en-US" dirty="0" smtClean="0"/>
              <a:t>June 6, 2013</a:t>
            </a:r>
          </a:p>
          <a:p>
            <a:r>
              <a:rPr lang="en-US" dirty="0" smtClean="0"/>
              <a:t>Richard Carlson</a:t>
            </a:r>
          </a:p>
          <a:p>
            <a:r>
              <a:rPr lang="en-US" dirty="0" smtClean="0"/>
              <a:t>Richard.Carlson@science.doe.gov</a:t>
            </a:r>
            <a:endParaRPr lang="en-US" dirty="0"/>
          </a:p>
        </p:txBody>
      </p:sp>
      <p:sp>
        <p:nvSpPr>
          <p:cNvPr id="2" name="Title 1"/>
          <p:cNvSpPr>
            <a:spLocks noGrp="1"/>
          </p:cNvSpPr>
          <p:nvPr>
            <p:ph type="title"/>
          </p:nvPr>
        </p:nvSpPr>
        <p:spPr/>
        <p:txBody>
          <a:bodyPr>
            <a:normAutofit/>
          </a:bodyPr>
          <a:lstStyle/>
          <a:p>
            <a:r>
              <a:rPr lang="en-US" dirty="0" smtClean="0"/>
              <a:t>Scientific Computing for the 21</a:t>
            </a:r>
            <a:r>
              <a:rPr lang="en-US" baseline="30000" dirty="0" smtClean="0"/>
              <a:t>st</a:t>
            </a:r>
            <a:r>
              <a:rPr lang="en-US" dirty="0" smtClean="0"/>
              <a:t> Century</a:t>
            </a:r>
            <a:endParaRPr lang="en-US" dirty="0"/>
          </a:p>
        </p:txBody>
      </p:sp>
    </p:spTree>
    <p:extLst>
      <p:ext uri="{BB962C8B-B14F-4D97-AF65-F5344CB8AC3E}">
        <p14:creationId xmlns:p14="http://schemas.microsoft.com/office/powerpoint/2010/main" val="567615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CondorNew">
  <a:themeElements>
    <a:clrScheme name="3_CondorNe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CondorNew">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_CondorNe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CondorNe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CondorNe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CondorNe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CondorN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CondorN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CondorN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asic_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CondorNew">
  <a:themeElements>
    <a:clrScheme name="3_CondorNe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CondorNew">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_CondorNe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CondorNe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CondorNe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CondorNe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CondorN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CondorN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CondorN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13390</TotalTime>
  <Words>1577</Words>
  <Application>Microsoft Office PowerPoint</Application>
  <PresentationFormat>On-screen Show (4:3)</PresentationFormat>
  <Paragraphs>170</Paragraphs>
  <Slides>46</Slides>
  <Notes>3</Notes>
  <HiddenSlides>0</HiddenSlides>
  <MMClips>0</MMClips>
  <ScaleCrop>false</ScaleCrop>
  <HeadingPairs>
    <vt:vector size="4" baseType="variant">
      <vt:variant>
        <vt:lpstr>Theme</vt:lpstr>
      </vt:variant>
      <vt:variant>
        <vt:i4>8</vt:i4>
      </vt:variant>
      <vt:variant>
        <vt:lpstr>Slide Titles</vt:lpstr>
      </vt:variant>
      <vt:variant>
        <vt:i4>46</vt:i4>
      </vt:variant>
    </vt:vector>
  </HeadingPairs>
  <TitlesOfParts>
    <vt:vector size="54" baseType="lpstr">
      <vt:lpstr>Custom Design</vt:lpstr>
      <vt:lpstr>1_Custom Design</vt:lpstr>
      <vt:lpstr>1_Office Theme</vt:lpstr>
      <vt:lpstr>2_Custom Design</vt:lpstr>
      <vt:lpstr>5_CondorNew</vt:lpstr>
      <vt:lpstr>Basic_Green</vt:lpstr>
      <vt:lpstr>6_CondorNew</vt:lpstr>
      <vt:lpstr>2_Office Theme</vt:lpstr>
      <vt:lpstr>From Principles to Capabilities - the Birth and Evolution of  High Throughput Computing</vt:lpstr>
      <vt:lpstr>The lessons of the past  and the illusions of predictions</vt:lpstr>
      <vt:lpstr>PowerPoint Presentation</vt:lpstr>
      <vt:lpstr>PowerPoint Presentation</vt:lpstr>
      <vt:lpstr>PowerPoint Presentation</vt:lpstr>
      <vt:lpstr>High Throughput Computing is a 24-7-365 activity and therefore requires automation</vt:lpstr>
      <vt:lpstr>“The members of the Open Science Grid (OSG) are united by a commitment to promote the adoption and to advance the state of the art of distributed high throughput computing (DHTC) – shared utilization of autonomous resources where all the elements are optimized for maximizing computational throughput.”</vt:lpstr>
      <vt:lpstr>PowerPoint Presentation</vt:lpstr>
      <vt:lpstr>Scientific Computing for the 21st Century</vt:lpstr>
      <vt:lpstr>Traditional Scientific Computing Issues</vt:lpstr>
      <vt:lpstr>In 1978 I fell in love with the problem of load balancing in distributed systems</vt:lpstr>
      <vt:lpstr>Claims for “benefits” provided by Distributed Processing Systems </vt:lpstr>
      <vt:lpstr>Definitional Criteria for a Distributed Processing System</vt:lpstr>
      <vt:lpstr>Unity of Control</vt:lpstr>
      <vt:lpstr>Component autonomy</vt:lpstr>
      <vt:lpstr>It is always a tradeoff that forces us to strike a balance</vt:lpstr>
      <vt:lpstr>In 1983 I wrote  a Ph.D. thesis –   “Study of Load Balancing Algorithms for Decentralized Distributed Processing Systems”</vt:lpstr>
      <vt:lpstr>BASICS OF TWO M/M/1 SYSTEMS</vt:lpstr>
      <vt:lpstr>Should I stay or should I move?  </vt:lpstr>
      <vt:lpstr>In 1985 I extended the scope of the distributed load balancing problem to include “ownership”  of resources</vt:lpstr>
      <vt:lpstr>Should I share my resources and if I do with whom, when (and at what price)? </vt:lpstr>
      <vt:lpstr>AWS Spot Instances and Google ExaCycle are recent examples from the private sector</vt:lpstr>
      <vt:lpstr>Now you have customers who are resource consumers, resource providers or both </vt:lpstr>
      <vt:lpstr>PowerPoint Presentation</vt:lpstr>
      <vt:lpstr>Submit Locally  and run Globally  (Here is the work I need to get done and here are the resources I bring to the table) </vt:lpstr>
      <vt:lpstr>1994 Worldwide Flock of Condors</vt:lpstr>
      <vt:lpstr>PowerPoint Presentation</vt:lpstr>
      <vt:lpstr>PowerPoint Presentation</vt:lpstr>
      <vt:lpstr>Experimental Computer Science where you and other scientists are the  </vt:lpstr>
      <vt:lpstr>PowerPoint Presentation</vt:lpstr>
      <vt:lpstr>PowerPoint Presentation</vt:lpstr>
      <vt:lpstr>Edsger Dijkstra once stated:   "Computer science is no more about computers than astronomy is about telescopes."</vt:lpstr>
      <vt:lpstr>PowerPoint Presentation</vt:lpstr>
      <vt:lpstr>Real and hard Computer Science problems are exposed  when you do it  for “real”</vt:lpstr>
      <vt:lpstr>PowerPoint Presentation</vt:lpstr>
      <vt:lpstr>You have  Impact!</vt:lpstr>
      <vt:lpstr>“Why are you leaving academia and taking a job in industry?”  “I want to have impact!”</vt:lpstr>
      <vt:lpstr>Solving “real-life” end-to-end problems makes you hype resistance</vt:lpstr>
      <vt:lpstr>PowerPoint Presentation</vt:lpstr>
      <vt:lpstr>PowerPoint Presentation</vt:lpstr>
      <vt:lpstr>How do we prepare for the HTC needs of  2020?</vt:lpstr>
      <vt:lpstr>Scientific Collaborations at Extreme-Scales:   dV/dt - Accelerating the Rate of Progress towards Extreme Scale Collaborative Science  Collaboration of five institutions – ANL, ISI, UCSD, UND and UW Funded by the Advanced Scientific Computing Research (ASCR) program of the DOE Office of Science </vt:lpstr>
      <vt:lpstr>PowerPoint Presentation</vt:lpstr>
      <vt:lpstr>PowerPoint Presentation</vt:lpstr>
      <vt:lpstr>PowerPoint Presentation</vt:lpstr>
      <vt:lpstr>The value of sustained experimental Computer Science</vt:lpstr>
    </vt:vector>
  </TitlesOfParts>
  <Company>WARF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 Millar</dc:creator>
  <cp:lastModifiedBy>Miron Livny</cp:lastModifiedBy>
  <cp:revision>440</cp:revision>
  <dcterms:created xsi:type="dcterms:W3CDTF">2009-08-26T20:04:56Z</dcterms:created>
  <dcterms:modified xsi:type="dcterms:W3CDTF">2013-09-09T10:16:57Z</dcterms:modified>
</cp:coreProperties>
</file>